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2" r:id="rId4"/>
    <p:sldId id="308" r:id="rId5"/>
    <p:sldId id="310" r:id="rId6"/>
    <p:sldId id="306" r:id="rId7"/>
    <p:sldId id="309" r:id="rId8"/>
    <p:sldId id="312" r:id="rId9"/>
    <p:sldId id="311" r:id="rId10"/>
    <p:sldId id="314" r:id="rId11"/>
    <p:sldId id="313" r:id="rId12"/>
    <p:sldId id="307" r:id="rId13"/>
    <p:sldId id="305" r:id="rId14"/>
    <p:sldId id="319" r:id="rId15"/>
    <p:sldId id="320" r:id="rId16"/>
    <p:sldId id="321" r:id="rId17"/>
    <p:sldId id="318" r:id="rId18"/>
    <p:sldId id="31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de huang" initials="yh" lastIdx="2" clrIdx="0">
    <p:extLst>
      <p:ext uri="{19B8F6BF-5375-455C-9EA6-DF929625EA0E}">
        <p15:presenceInfo xmlns:p15="http://schemas.microsoft.com/office/powerpoint/2012/main" userId="8365fbe68efb47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38" d="100"/>
          <a:sy n="38" d="100"/>
        </p:scale>
        <p:origin x="82" y="29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064178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准logo组合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像" descr="图像"/>
          <p:cNvPicPr>
            <a:picLocks noChangeAspect="1"/>
          </p:cNvPicPr>
          <p:nvPr/>
        </p:nvPicPr>
        <p:blipFill>
          <a:blip r:embed="rId2">
            <a:alphaModFix amt="40800"/>
          </a:blip>
          <a:srcRect t="4919" b="8802"/>
          <a:stretch>
            <a:fillRect/>
          </a:stretch>
        </p:blipFill>
        <p:spPr>
          <a:xfrm>
            <a:off x="-69102" y="-194433"/>
            <a:ext cx="24522204" cy="14104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5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图像" descr="图像"/>
          <p:cNvPicPr>
            <a:picLocks noChangeAspect="1"/>
          </p:cNvPicPr>
          <p:nvPr/>
        </p:nvPicPr>
        <p:blipFill>
          <a:blip r:embed="rId2">
            <a:alphaModFix amt="27314"/>
          </a:blip>
          <a:stretch>
            <a:fillRect/>
          </a:stretch>
        </p:blipFill>
        <p:spPr>
          <a:xfrm rot="709367">
            <a:off x="-6360124" y="-2934582"/>
            <a:ext cx="35946676" cy="20220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0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图像" descr="图像"/>
          <p:cNvPicPr>
            <a:picLocks noChangeAspect="1"/>
          </p:cNvPicPr>
          <p:nvPr/>
        </p:nvPicPr>
        <p:blipFill>
          <a:blip r:embed="rId2">
            <a:alphaModFix amt="27314"/>
          </a:blip>
          <a:stretch>
            <a:fillRect/>
          </a:stretch>
        </p:blipFill>
        <p:spPr>
          <a:xfrm rot="709367">
            <a:off x="-6360124" y="-2934582"/>
            <a:ext cx="35946676" cy="20220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1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侧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矩形"/>
          <p:cNvSpPr/>
          <p:nvPr/>
        </p:nvSpPr>
        <p:spPr>
          <a:xfrm flipH="1">
            <a:off x="-67992" y="-63457"/>
            <a:ext cx="7507546" cy="1384291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30197" tIns="30197" rIns="30197" bIns="30197" anchor="ctr"/>
          <a:lstStyle/>
          <a:p>
            <a:pPr defTabSz="490713">
              <a:defRPr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22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侧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矩形"/>
          <p:cNvSpPr/>
          <p:nvPr/>
        </p:nvSpPr>
        <p:spPr>
          <a:xfrm flipH="1">
            <a:off x="-67992" y="-63457"/>
            <a:ext cx="7507546" cy="13842914"/>
          </a:xfrm>
          <a:prstGeom prst="rect">
            <a:avLst/>
          </a:prstGeom>
          <a:solidFill>
            <a:srgbClr val="414141"/>
          </a:solidFill>
          <a:ln w="12700">
            <a:miter lim="400000"/>
          </a:ln>
        </p:spPr>
        <p:txBody>
          <a:bodyPr lIns="30197" tIns="30197" rIns="30197" bIns="30197" anchor="ctr"/>
          <a:lstStyle/>
          <a:p>
            <a:pPr defTabSz="490713">
              <a:defRPr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bg>
      <p:bgPr>
        <a:solidFill>
          <a:srgbClr val="414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图像" descr="图像"/>
          <p:cNvPicPr>
            <a:picLocks noChangeAspect="1"/>
          </p:cNvPicPr>
          <p:nvPr/>
        </p:nvPicPr>
        <p:blipFill>
          <a:blip r:embed="rId2"/>
          <a:srcRect l="40715" r="26751"/>
          <a:stretch>
            <a:fillRect/>
          </a:stretch>
        </p:blipFill>
        <p:spPr>
          <a:xfrm>
            <a:off x="-490582" y="1219"/>
            <a:ext cx="7932817" cy="1371356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4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6" y="640560"/>
            <a:ext cx="2752574" cy="478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38" y="580930"/>
            <a:ext cx="1650266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">
    <p:bg>
      <p:bgPr>
        <a:solidFill>
          <a:srgbClr val="414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图像" descr="图像"/>
          <p:cNvPicPr>
            <a:picLocks noChangeAspect="1"/>
          </p:cNvPicPr>
          <p:nvPr/>
        </p:nvPicPr>
        <p:blipFill>
          <a:blip r:embed="rId2"/>
          <a:srcRect r="65220"/>
          <a:stretch>
            <a:fillRect/>
          </a:stretch>
        </p:blipFill>
        <p:spPr>
          <a:xfrm>
            <a:off x="-1026383" y="1219"/>
            <a:ext cx="8480620" cy="1371356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5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6" y="640560"/>
            <a:ext cx="2752574" cy="478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38" y="580930"/>
            <a:ext cx="1650266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 拷贝">
    <p:bg>
      <p:bgPr>
        <a:solidFill>
          <a:srgbClr val="414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图像" descr="图像"/>
          <p:cNvPicPr>
            <a:picLocks noChangeAspect="1"/>
          </p:cNvPicPr>
          <p:nvPr/>
        </p:nvPicPr>
        <p:blipFill>
          <a:blip r:embed="rId2"/>
          <a:srcRect r="65220"/>
          <a:stretch>
            <a:fillRect/>
          </a:stretch>
        </p:blipFill>
        <p:spPr>
          <a:xfrm>
            <a:off x="-1026383" y="1219"/>
            <a:ext cx="8480620" cy="13713562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6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6" y="640560"/>
            <a:ext cx="2752574" cy="478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38" y="580930"/>
            <a:ext cx="1650266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特殊情况下用黑色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矩形"/>
          <p:cNvSpPr/>
          <p:nvPr/>
        </p:nvSpPr>
        <p:spPr>
          <a:xfrm>
            <a:off x="-6169" y="-1"/>
            <a:ext cx="24396337" cy="13716001"/>
          </a:xfrm>
          <a:prstGeom prst="rect">
            <a:avLst/>
          </a:prstGeom>
          <a:solidFill>
            <a:srgbClr val="41414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290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9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6" y="640560"/>
            <a:ext cx="2752574" cy="478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38" y="580930"/>
            <a:ext cx="1650266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KV Summit(1)-底纹.psd" descr="KV Summit(1)-底纹.psd"/>
          <p:cNvPicPr>
            <a:picLocks noChangeAspect="1"/>
          </p:cNvPicPr>
          <p:nvPr/>
        </p:nvPicPr>
        <p:blipFill>
          <a:blip r:embed="rId2">
            <a:alphaModFix amt="25328"/>
          </a:blip>
          <a:stretch>
            <a:fillRect/>
          </a:stretch>
        </p:blipFill>
        <p:spPr>
          <a:xfrm flipH="1">
            <a:off x="-1204" y="0"/>
            <a:ext cx="2438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30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 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像" descr="图像"/>
          <p:cNvPicPr>
            <a:picLocks noChangeAspect="1"/>
          </p:cNvPicPr>
          <p:nvPr/>
        </p:nvPicPr>
        <p:blipFill>
          <a:blip r:embed="rId2">
            <a:alphaModFix amt="1445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3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像" descr="图像"/>
          <p:cNvPicPr>
            <a:picLocks noChangeAspect="1"/>
          </p:cNvPicPr>
          <p:nvPr/>
        </p:nvPicPr>
        <p:blipFill>
          <a:blip r:embed="rId2">
            <a:alphaModFix amt="81718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页基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"/>
          <p:cNvSpPr/>
          <p:nvPr/>
        </p:nvSpPr>
        <p:spPr>
          <a:xfrm>
            <a:off x="-6169" y="-1"/>
            <a:ext cx="24539488" cy="3985676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6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页基本 拷贝">
    <p:bg>
      <p:bgPr>
        <a:solidFill>
          <a:srgbClr val="414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7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6" y="640560"/>
            <a:ext cx="2752574" cy="478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38" y="580930"/>
            <a:ext cx="1650266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像" descr="图像"/>
          <p:cNvPicPr>
            <a:picLocks noChangeAspect="1"/>
          </p:cNvPicPr>
          <p:nvPr/>
        </p:nvPicPr>
        <p:blipFill>
          <a:blip r:embed="rId2">
            <a:alphaModFix amt="42745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8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二 拷贝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像" descr="图像"/>
          <p:cNvPicPr>
            <a:picLocks noChangeAspect="1"/>
          </p:cNvPicPr>
          <p:nvPr/>
        </p:nvPicPr>
        <p:blipFill>
          <a:blip r:embed="rId2">
            <a:alphaModFix amt="16813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9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6" y="640560"/>
            <a:ext cx="2752574" cy="478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38" y="580930"/>
            <a:ext cx="1650266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像" descr="图像"/>
          <p:cNvPicPr>
            <a:picLocks noChangeAspect="1"/>
          </p:cNvPicPr>
          <p:nvPr/>
        </p:nvPicPr>
        <p:blipFill>
          <a:blip r:embed="rId2">
            <a:alphaModFix amt="42745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1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矩形"/>
          <p:cNvSpPr/>
          <p:nvPr/>
        </p:nvSpPr>
        <p:spPr>
          <a:xfrm>
            <a:off x="-244138" y="3556598"/>
            <a:ext cx="24872276" cy="6602804"/>
          </a:xfrm>
          <a:prstGeom prst="rect">
            <a:avLst/>
          </a:prstGeom>
          <a:solidFill>
            <a:srgbClr val="FFFFFF">
              <a:alpha val="7363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">
            <a:alphaModFix amt="34086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3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8871" y="645081"/>
            <a:ext cx="2756843" cy="47864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线条"/>
          <p:cNvSpPr/>
          <p:nvPr/>
        </p:nvSpPr>
        <p:spPr>
          <a:xfrm flipV="1">
            <a:off x="3577698" y="640700"/>
            <a:ext cx="1" cy="48741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82382" y="579052"/>
            <a:ext cx="1650267" cy="61578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2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4" r:id="rId18"/>
    <p:sldLayoutId id="2147483675" r:id="rId1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例:云上驱动新未来"/>
          <p:cNvSpPr txBox="1"/>
          <p:nvPr/>
        </p:nvSpPr>
        <p:spPr>
          <a:xfrm>
            <a:off x="1619251" y="3368687"/>
            <a:ext cx="21983700" cy="27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821531">
              <a:defRPr sz="12000">
                <a:solidFill>
                  <a:srgbClr val="ED732E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zh-CN" altLang="en-US" sz="8800" dirty="0"/>
              <a:t>第二届阿里巴巴大数据智能云上编程</a:t>
            </a:r>
            <a:endParaRPr lang="en-US" altLang="zh-CN" sz="8800" dirty="0"/>
          </a:p>
          <a:p>
            <a:r>
              <a:rPr lang="zh-CN" altLang="en-US" sz="8800" dirty="0"/>
              <a:t>决赛答辩</a:t>
            </a:r>
            <a:endParaRPr sz="8800" dirty="0"/>
          </a:p>
        </p:txBody>
      </p:sp>
      <p:sp>
        <p:nvSpPr>
          <p:cNvPr id="314" name="演讲人名"/>
          <p:cNvSpPr txBox="1"/>
          <p:nvPr/>
        </p:nvSpPr>
        <p:spPr>
          <a:xfrm>
            <a:off x="6348396" y="7666969"/>
            <a:ext cx="1252540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821531">
              <a:defRPr sz="6000">
                <a:solidFill>
                  <a:srgbClr val="53585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r>
              <a:rPr lang="zh-CN" altLang="en-US" dirty="0"/>
              <a:t>团队名：</a:t>
            </a:r>
            <a:r>
              <a:rPr lang="en-US" altLang="zh-CN" dirty="0" err="1"/>
              <a:t>azu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成员：黄益德</a:t>
            </a:r>
            <a:endParaRPr dirty="0"/>
          </a:p>
        </p:txBody>
      </p:sp>
      <p:sp>
        <p:nvSpPr>
          <p:cNvPr id="6" name="New Future on Cloud">
            <a:extLst>
              <a:ext uri="{FF2B5EF4-FFF2-40B4-BE49-F238E27FC236}">
                <a16:creationId xmlns:a16="http://schemas.microsoft.com/office/drawing/2014/main" id="{655E332A-773B-40EC-9B51-44C94F248FAF}"/>
              </a:ext>
            </a:extLst>
          </p:cNvPr>
          <p:cNvSpPr txBox="1"/>
          <p:nvPr/>
        </p:nvSpPr>
        <p:spPr>
          <a:xfrm>
            <a:off x="19048831" y="11639748"/>
            <a:ext cx="1788821" cy="490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defTabSz="219455">
              <a:defRPr sz="30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2019.09.26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ew Product Release">
            <a:extLst>
              <a:ext uri="{FF2B5EF4-FFF2-40B4-BE49-F238E27FC236}">
                <a16:creationId xmlns:a16="http://schemas.microsoft.com/office/drawing/2014/main" id="{3295DB7C-6470-4817-829E-2718C1C50180}"/>
              </a:ext>
            </a:extLst>
          </p:cNvPr>
          <p:cNvSpPr txBox="1"/>
          <p:nvPr/>
        </p:nvSpPr>
        <p:spPr>
          <a:xfrm>
            <a:off x="1243414" y="2475210"/>
            <a:ext cx="2044937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Helvetica Light"/>
                <a:sym typeface="Helvetica Light"/>
              </a:rPr>
              <a:t>2.2  </a:t>
            </a:r>
            <a:r>
              <a:rPr lang="zh-CN" altLang="en-US" dirty="0">
                <a:solidFill>
                  <a:srgbClr val="000000"/>
                </a:solidFill>
                <a:latin typeface="Helvetica Light"/>
                <a:sym typeface="Helvetica Light"/>
              </a:rPr>
              <a:t>特征提取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New Product Release">
                <a:extLst>
                  <a:ext uri="{FF2B5EF4-FFF2-40B4-BE49-F238E27FC236}">
                    <a16:creationId xmlns:a16="http://schemas.microsoft.com/office/drawing/2014/main" id="{1E9BD1D0-9942-47BC-A013-47177D71C779}"/>
                  </a:ext>
                </a:extLst>
              </p:cNvPr>
              <p:cNvSpPr txBox="1"/>
              <p:nvPr/>
            </p:nvSpPr>
            <p:spPr>
              <a:xfrm>
                <a:off x="2449180" y="4380416"/>
                <a:ext cx="21801470" cy="44954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defTabSz="821531">
                  <a:lnSpc>
                    <a:spcPct val="120000"/>
                  </a:lnSpc>
                  <a:defRPr sz="3000">
                    <a:solidFill>
                      <a:srgbClr val="53585F"/>
                    </a:solidFill>
                    <a:latin typeface="AlibabaPuHuiTi-Regular"/>
                    <a:ea typeface="AlibabaPuHuiTi-Regular"/>
                    <a:cs typeface="AlibabaPuHuiTi-Regular"/>
                    <a:sym typeface="AlibabaPuHuiTi-Regular"/>
                  </a:defRPr>
                </a:lvl1pPr>
              </a:lstStyle>
              <a:p>
                <a:pPr algn="l"/>
                <a:endParaRPr lang="en-US" altLang="zh-CN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均值编码</a:t>
                </a:r>
                <a:endParaRPr lang="en-US" altLang="zh-CN" dirty="0"/>
              </a:p>
              <a:p>
                <a:pPr algn="l"/>
                <a:r>
                  <a:rPr lang="en-US" altLang="zh-CN" dirty="0">
                    <a:solidFill>
                      <a:srgbClr val="FF0000"/>
                    </a:solidFill>
                  </a:rPr>
                  <a:t>	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折交叉验证（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k-fold Cross Validation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）与留一法（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Leave-One-Out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注意点</a:t>
                </a:r>
                <a:endParaRPr lang="en-US" altLang="zh-CN" dirty="0"/>
              </a:p>
              <a:p>
                <a:pPr algn="l"/>
                <a:r>
                  <a:rPr lang="en-US" altLang="zh-CN" dirty="0"/>
                  <a:t>	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计算开销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altLang="zh-CN" dirty="0">
                    <a:solidFill>
                      <a:schemeClr val="tx1"/>
                    </a:solidFill>
                  </a:rPr>
                  <a:t>	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高估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vs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低估：训练用户集合：测试用户集合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53091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:5900≈9:1</m:t>
                    </m:r>
                  </m:oMath>
                </a14:m>
                <a:endParaRPr lang="en-US" altLang="zh-CN" dirty="0"/>
              </a:p>
              <a:p>
                <a:pPr algn="l"/>
                <a:r>
                  <a:rPr lang="en-US" altLang="zh-CN" dirty="0"/>
                  <a:t>	</a:t>
                </a:r>
              </a:p>
              <a:p>
                <a:pPr algn="l"/>
                <a:r>
                  <a:rPr lang="zh-CN" altLang="en-US" dirty="0"/>
                  <a:t>综上，最终采用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10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折交叉验证的方式进行</a:t>
                </a:r>
                <a:r>
                  <a:rPr lang="zh-CN" altLang="en-US" dirty="0"/>
                  <a:t>均值编码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endParaRPr lang="en-US" altLang="zh-CN" dirty="0"/>
              </a:p>
            </p:txBody>
          </p:sp>
        </mc:Choice>
        <mc:Fallback>
          <p:sp>
            <p:nvSpPr>
              <p:cNvPr id="8" name="New Product Release">
                <a:extLst>
                  <a:ext uri="{FF2B5EF4-FFF2-40B4-BE49-F238E27FC236}">
                    <a16:creationId xmlns:a16="http://schemas.microsoft.com/office/drawing/2014/main" id="{1E9BD1D0-9942-47BC-A013-47177D71C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80" y="4380416"/>
                <a:ext cx="21801470" cy="4495461"/>
              </a:xfrm>
              <a:prstGeom prst="rect">
                <a:avLst/>
              </a:prstGeom>
              <a:blipFill>
                <a:blip r:embed="rId2"/>
                <a:stretch>
                  <a:fillRect l="-839" b="-325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3160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圆形"/>
          <p:cNvSpPr/>
          <p:nvPr/>
        </p:nvSpPr>
        <p:spPr>
          <a:xfrm>
            <a:off x="20279819" y="9488473"/>
            <a:ext cx="2578032" cy="243298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764351">
              <a:defRPr sz="2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5400" dirty="0">
                <a:solidFill>
                  <a:schemeClr val="tx1"/>
                </a:solidFill>
              </a:rPr>
              <a:t>岗位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648" name="BIGGER…"/>
          <p:cNvSpPr txBox="1"/>
          <p:nvPr/>
        </p:nvSpPr>
        <p:spPr>
          <a:xfrm>
            <a:off x="15881924" y="10577072"/>
            <a:ext cx="3319288" cy="154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9633" tIns="29633" rIns="29633" bIns="29633" anchor="ctr"/>
          <a:lstStyle/>
          <a:p>
            <a:pPr defTabSz="457200">
              <a:defRPr sz="3000">
                <a:solidFill>
                  <a:srgbClr val="DCDEE0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dirty="0">
                <a:solidFill>
                  <a:srgbClr val="C00000"/>
                </a:solidFill>
              </a:rPr>
              <a:t>特征交叉</a:t>
            </a:r>
            <a:endParaRPr dirty="0">
              <a:solidFill>
                <a:srgbClr val="C00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179441C-94E6-42C6-9E54-EB8352E458C2}"/>
              </a:ext>
            </a:extLst>
          </p:cNvPr>
          <p:cNvCxnSpPr>
            <a:cxnSpLocks/>
          </p:cNvCxnSpPr>
          <p:nvPr/>
        </p:nvCxnSpPr>
        <p:spPr>
          <a:xfrm>
            <a:off x="15081212" y="10704965"/>
            <a:ext cx="5076844" cy="545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880A644-D784-4C36-8246-5D5EDC063FF9}"/>
              </a:ext>
            </a:extLst>
          </p:cNvPr>
          <p:cNvSpPr/>
          <p:nvPr/>
        </p:nvSpPr>
        <p:spPr>
          <a:xfrm>
            <a:off x="19991912" y="6541126"/>
            <a:ext cx="3688225" cy="7797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4400" dirty="0">
                <a:solidFill>
                  <a:schemeClr val="tx1"/>
                </a:solidFill>
              </a:rPr>
              <a:t>相似用户集合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B0DDAF1-A7C2-49EA-BC52-689CBB4F5BDF}"/>
              </a:ext>
            </a:extLst>
          </p:cNvPr>
          <p:cNvCxnSpPr>
            <a:cxnSpLocks/>
          </p:cNvCxnSpPr>
          <p:nvPr/>
        </p:nvCxnSpPr>
        <p:spPr>
          <a:xfrm>
            <a:off x="21447072" y="7381706"/>
            <a:ext cx="0" cy="184906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8C3A111-DB4D-46EF-9811-5833069927E8}"/>
              </a:ext>
            </a:extLst>
          </p:cNvPr>
          <p:cNvCxnSpPr>
            <a:cxnSpLocks/>
          </p:cNvCxnSpPr>
          <p:nvPr/>
        </p:nvCxnSpPr>
        <p:spPr>
          <a:xfrm flipV="1">
            <a:off x="15109112" y="7508267"/>
            <a:ext cx="4711946" cy="26020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BIGGER…">
            <a:extLst>
              <a:ext uri="{FF2B5EF4-FFF2-40B4-BE49-F238E27FC236}">
                <a16:creationId xmlns:a16="http://schemas.microsoft.com/office/drawing/2014/main" id="{02C32175-FEF6-4690-8257-DFA07A40A303}"/>
              </a:ext>
            </a:extLst>
          </p:cNvPr>
          <p:cNvSpPr txBox="1"/>
          <p:nvPr/>
        </p:nvSpPr>
        <p:spPr>
          <a:xfrm>
            <a:off x="21102105" y="7508267"/>
            <a:ext cx="2578032" cy="154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9633" tIns="29633" rIns="29633" bIns="29633" anchor="ctr"/>
          <a:lstStyle/>
          <a:p>
            <a:pPr defTabSz="457200">
              <a:defRPr sz="3000">
                <a:solidFill>
                  <a:srgbClr val="DCDEE0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sz="1800" dirty="0"/>
              <a:t>历史行为数据</a:t>
            </a:r>
            <a:endParaRPr lang="en-US" altLang="zh-CN" sz="1800" dirty="0"/>
          </a:p>
          <a:p>
            <a:pPr defTabSz="457200">
              <a:defRPr sz="3000">
                <a:solidFill>
                  <a:srgbClr val="DCDEE0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sz="1800" dirty="0"/>
              <a:t>（投递、满意反馈）</a:t>
            </a:r>
            <a:endParaRPr sz="1800" dirty="0"/>
          </a:p>
        </p:txBody>
      </p:sp>
      <p:sp>
        <p:nvSpPr>
          <p:cNvPr id="35" name="BIGGER…">
            <a:extLst>
              <a:ext uri="{FF2B5EF4-FFF2-40B4-BE49-F238E27FC236}">
                <a16:creationId xmlns:a16="http://schemas.microsoft.com/office/drawing/2014/main" id="{8550AD43-9E0B-4BD2-BAF0-D264304D7826}"/>
              </a:ext>
            </a:extLst>
          </p:cNvPr>
          <p:cNvSpPr txBox="1"/>
          <p:nvPr/>
        </p:nvSpPr>
        <p:spPr>
          <a:xfrm>
            <a:off x="15881924" y="7791904"/>
            <a:ext cx="3166888" cy="399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9633" tIns="29633" rIns="29633" bIns="29633" anchor="ctr"/>
          <a:lstStyle/>
          <a:p>
            <a:pPr defTabSz="457200">
              <a:defRPr sz="3000">
                <a:solidFill>
                  <a:srgbClr val="DCDEE0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dirty="0">
                <a:solidFill>
                  <a:srgbClr val="C00000"/>
                </a:solidFill>
              </a:rPr>
              <a:t>特征交叉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36" name="New Product Release">
            <a:extLst>
              <a:ext uri="{FF2B5EF4-FFF2-40B4-BE49-F238E27FC236}">
                <a16:creationId xmlns:a16="http://schemas.microsoft.com/office/drawing/2014/main" id="{2C5FCA20-DA55-435A-BEB2-6A10413C6F2D}"/>
              </a:ext>
            </a:extLst>
          </p:cNvPr>
          <p:cNvSpPr txBox="1"/>
          <p:nvPr/>
        </p:nvSpPr>
        <p:spPr>
          <a:xfrm>
            <a:off x="1243414" y="2475210"/>
            <a:ext cx="2044937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Helvetica Light"/>
                <a:sym typeface="Helvetica Light"/>
              </a:rPr>
              <a:t>2.2  </a:t>
            </a:r>
            <a:r>
              <a:rPr lang="zh-CN" altLang="en-US" dirty="0">
                <a:solidFill>
                  <a:schemeClr val="bg1"/>
                </a:solidFill>
                <a:latin typeface="Helvetica Light"/>
                <a:sym typeface="Helvetica Light"/>
              </a:rPr>
              <a:t>特征提取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C76EE3-43AC-4CF7-B146-18A17321B37D}"/>
              </a:ext>
            </a:extLst>
          </p:cNvPr>
          <p:cNvSpPr txBox="1"/>
          <p:nvPr/>
        </p:nvSpPr>
        <p:spPr>
          <a:xfrm>
            <a:off x="14836268" y="3110817"/>
            <a:ext cx="460513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特征交叉方式</a:t>
            </a:r>
          </a:p>
        </p:txBody>
      </p:sp>
      <p:sp>
        <p:nvSpPr>
          <p:cNvPr id="43" name="New Product Release">
            <a:extLst>
              <a:ext uri="{FF2B5EF4-FFF2-40B4-BE49-F238E27FC236}">
                <a16:creationId xmlns:a16="http://schemas.microsoft.com/office/drawing/2014/main" id="{E9CEC1D2-A366-4B76-99B0-84478293524A}"/>
              </a:ext>
            </a:extLst>
          </p:cNvPr>
          <p:cNvSpPr txBox="1"/>
          <p:nvPr/>
        </p:nvSpPr>
        <p:spPr>
          <a:xfrm>
            <a:off x="860178" y="4024532"/>
            <a:ext cx="13992433" cy="283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提升显著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	1.  </a:t>
            </a:r>
            <a:r>
              <a:rPr lang="zh-CN" altLang="en-US" dirty="0">
                <a:solidFill>
                  <a:schemeClr val="bg1"/>
                </a:solidFill>
              </a:rPr>
              <a:t>求职者与岗位的城市，行业，职位，薪水，学历，工作经历，职位描述</a:t>
            </a:r>
            <a:r>
              <a:rPr lang="en-US" altLang="zh-CN" dirty="0">
                <a:solidFill>
                  <a:schemeClr val="bg1"/>
                </a:solidFill>
              </a:rPr>
              <a:t>		    </a:t>
            </a:r>
            <a:r>
              <a:rPr lang="zh-CN" altLang="en-US" dirty="0">
                <a:solidFill>
                  <a:schemeClr val="bg1"/>
                </a:solidFill>
              </a:rPr>
              <a:t>等特征进行交叉。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	2.  </a:t>
            </a:r>
            <a:r>
              <a:rPr lang="zh-CN" altLang="en-US" dirty="0">
                <a:solidFill>
                  <a:schemeClr val="bg1"/>
                </a:solidFill>
              </a:rPr>
              <a:t>求职者与岗位对应的相似用户集合的城市，行业，职位，薪水，学历，工作</a:t>
            </a:r>
            <a:r>
              <a:rPr lang="en-US" altLang="zh-CN" dirty="0">
                <a:solidFill>
                  <a:schemeClr val="bg1"/>
                </a:solidFill>
              </a:rPr>
              <a:t>	   </a:t>
            </a:r>
            <a:r>
              <a:rPr lang="zh-CN" altLang="en-US" dirty="0">
                <a:solidFill>
                  <a:schemeClr val="bg1"/>
                </a:solidFill>
              </a:rPr>
              <a:t>经历，职位描述等特征进行交叉。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5" name="New Product Release">
            <a:extLst>
              <a:ext uri="{FF2B5EF4-FFF2-40B4-BE49-F238E27FC236}">
                <a16:creationId xmlns:a16="http://schemas.microsoft.com/office/drawing/2014/main" id="{1B9E5D24-3485-46B2-B2F4-141300133CEC}"/>
              </a:ext>
            </a:extLst>
          </p:cNvPr>
          <p:cNvSpPr txBox="1"/>
          <p:nvPr/>
        </p:nvSpPr>
        <p:spPr>
          <a:xfrm>
            <a:off x="860179" y="6644441"/>
            <a:ext cx="13476272" cy="172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algn="l"/>
            <a:endParaRPr lang="en-US" altLang="zh-CN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提升不显著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	3.  </a:t>
            </a:r>
            <a:r>
              <a:rPr lang="zh-CN" altLang="en-US" dirty="0">
                <a:solidFill>
                  <a:schemeClr val="bg1"/>
                </a:solidFill>
              </a:rPr>
              <a:t>相似岗位：</a:t>
            </a:r>
            <a:r>
              <a:rPr lang="en-US" altLang="zh-CN" dirty="0">
                <a:solidFill>
                  <a:schemeClr val="bg1"/>
                </a:solidFill>
              </a:rPr>
              <a:t>user-base </a:t>
            </a:r>
            <a:r>
              <a:rPr lang="zh-CN" altLang="en-US" dirty="0">
                <a:solidFill>
                  <a:schemeClr val="bg1"/>
                </a:solidFill>
              </a:rPr>
              <a:t>协同过滤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7" name="圆形">
            <a:extLst>
              <a:ext uri="{FF2B5EF4-FFF2-40B4-BE49-F238E27FC236}">
                <a16:creationId xmlns:a16="http://schemas.microsoft.com/office/drawing/2014/main" id="{562E8702-3555-4B49-8FF7-4DE2117B4B4F}"/>
              </a:ext>
            </a:extLst>
          </p:cNvPr>
          <p:cNvSpPr/>
          <p:nvPr/>
        </p:nvSpPr>
        <p:spPr>
          <a:xfrm>
            <a:off x="20158056" y="2008094"/>
            <a:ext cx="2578032" cy="243731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764351">
              <a:defRPr sz="2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5400" dirty="0">
                <a:solidFill>
                  <a:schemeClr val="tx1"/>
                </a:solidFill>
              </a:rPr>
              <a:t>相似岗位</a:t>
            </a:r>
            <a:endParaRPr sz="5400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7DA1347-B940-49DA-B67B-1782A7D1B043}"/>
              </a:ext>
            </a:extLst>
          </p:cNvPr>
          <p:cNvCxnSpPr>
            <a:cxnSpLocks/>
          </p:cNvCxnSpPr>
          <p:nvPr/>
        </p:nvCxnSpPr>
        <p:spPr>
          <a:xfrm>
            <a:off x="21447072" y="4594227"/>
            <a:ext cx="0" cy="184906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1779F16-6BE7-4832-9B11-2DC2E30FE21C}"/>
              </a:ext>
            </a:extLst>
          </p:cNvPr>
          <p:cNvCxnSpPr>
            <a:cxnSpLocks/>
          </p:cNvCxnSpPr>
          <p:nvPr/>
        </p:nvCxnSpPr>
        <p:spPr>
          <a:xfrm flipV="1">
            <a:off x="14111368" y="4124994"/>
            <a:ext cx="6137030" cy="56081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BIGGER…">
            <a:extLst>
              <a:ext uri="{FF2B5EF4-FFF2-40B4-BE49-F238E27FC236}">
                <a16:creationId xmlns:a16="http://schemas.microsoft.com/office/drawing/2014/main" id="{3C73BFDA-BFD0-4CF7-9437-A5C5322A56E5}"/>
              </a:ext>
            </a:extLst>
          </p:cNvPr>
          <p:cNvSpPr txBox="1"/>
          <p:nvPr/>
        </p:nvSpPr>
        <p:spPr>
          <a:xfrm>
            <a:off x="15081212" y="5873602"/>
            <a:ext cx="3166888" cy="399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9633" tIns="29633" rIns="29633" bIns="29633" anchor="ctr"/>
          <a:lstStyle/>
          <a:p>
            <a:pPr defTabSz="457200">
              <a:defRPr sz="3000">
                <a:solidFill>
                  <a:srgbClr val="DCDEE0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dirty="0"/>
              <a:t>特征交叉</a:t>
            </a:r>
            <a:endParaRPr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159666D-AFE9-4900-B8CB-6D888E7CD807}"/>
              </a:ext>
            </a:extLst>
          </p:cNvPr>
          <p:cNvSpPr/>
          <p:nvPr/>
        </p:nvSpPr>
        <p:spPr>
          <a:xfrm>
            <a:off x="19887213" y="5149427"/>
            <a:ext cx="5697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user-base </a:t>
            </a:r>
            <a:r>
              <a:rPr lang="zh-CN" altLang="en-US" sz="1800" dirty="0">
                <a:solidFill>
                  <a:schemeClr val="bg1"/>
                </a:solidFill>
              </a:rPr>
              <a:t>协同过滤</a:t>
            </a:r>
            <a:endParaRPr lang="zh-CN" altLang="en-US" sz="1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804A2A-34DA-40D2-939E-AB15D7EF2DD8}"/>
              </a:ext>
            </a:extLst>
          </p:cNvPr>
          <p:cNvSpPr/>
          <p:nvPr/>
        </p:nvSpPr>
        <p:spPr>
          <a:xfrm>
            <a:off x="11805350" y="10110277"/>
            <a:ext cx="2997967" cy="93358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764351">
              <a:defRPr sz="2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zh-CN" altLang="en-US" sz="5400" dirty="0">
                <a:solidFill>
                  <a:schemeClr val="tx1"/>
                </a:solidFill>
              </a:rPr>
              <a:t>求职者</a:t>
            </a:r>
            <a:endParaRPr lang="en-US" altLang="zh-CN" sz="5400" dirty="0">
              <a:solidFill>
                <a:schemeClr val="tx1"/>
              </a:solidFill>
            </a:endParaRPr>
          </a:p>
        </p:txBody>
      </p:sp>
      <p:sp>
        <p:nvSpPr>
          <p:cNvPr id="26" name="New Product Release">
            <a:extLst>
              <a:ext uri="{FF2B5EF4-FFF2-40B4-BE49-F238E27FC236}">
                <a16:creationId xmlns:a16="http://schemas.microsoft.com/office/drawing/2014/main" id="{4C8283B3-A29A-47D0-8A70-93F1569A57EF}"/>
              </a:ext>
            </a:extLst>
          </p:cNvPr>
          <p:cNvSpPr txBox="1"/>
          <p:nvPr/>
        </p:nvSpPr>
        <p:spPr>
          <a:xfrm>
            <a:off x="1632840" y="10803031"/>
            <a:ext cx="13476272" cy="172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根据</a:t>
            </a:r>
            <a:r>
              <a:rPr lang="en-US" altLang="zh-CN" dirty="0">
                <a:solidFill>
                  <a:schemeClr val="bg1"/>
                </a:solidFill>
              </a:rPr>
              <a:t>PAI</a:t>
            </a:r>
            <a:r>
              <a:rPr lang="zh-CN" altLang="en-US" dirty="0">
                <a:solidFill>
                  <a:schemeClr val="bg1"/>
                </a:solidFill>
              </a:rPr>
              <a:t>上模型训练返回的特征重要性进行截断。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</a:rPr>
              <a:t>（数据集的过拟合风险较低，更多的好处在于加速特征迭代优化，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</a:rPr>
              <a:t>模型训练等。）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B627F1-C823-4469-B1C1-5D1546BAA16E}"/>
              </a:ext>
            </a:extLst>
          </p:cNvPr>
          <p:cNvSpPr/>
          <p:nvPr/>
        </p:nvSpPr>
        <p:spPr>
          <a:xfrm>
            <a:off x="1133967" y="9376187"/>
            <a:ext cx="39757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2.3  </a:t>
            </a:r>
            <a:r>
              <a:rPr lang="zh-CN" altLang="en-US" dirty="0">
                <a:solidFill>
                  <a:schemeClr val="bg1"/>
                </a:solidFill>
              </a:rPr>
              <a:t>特征选择</a:t>
            </a:r>
          </a:p>
        </p:txBody>
      </p:sp>
    </p:spTree>
    <p:extLst>
      <p:ext uri="{BB962C8B-B14F-4D97-AF65-F5344CB8AC3E}">
        <p14:creationId xmlns:p14="http://schemas.microsoft.com/office/powerpoint/2010/main" val="2076799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ew Product Release">
            <a:extLst>
              <a:ext uri="{FF2B5EF4-FFF2-40B4-BE49-F238E27FC236}">
                <a16:creationId xmlns:a16="http://schemas.microsoft.com/office/drawing/2014/main" id="{63945951-D25A-4D28-9BAE-4C65CA712D23}"/>
              </a:ext>
            </a:extLst>
          </p:cNvPr>
          <p:cNvSpPr txBox="1"/>
          <p:nvPr/>
        </p:nvSpPr>
        <p:spPr>
          <a:xfrm>
            <a:off x="1243414" y="2475210"/>
            <a:ext cx="2044937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Helvetica Light"/>
                <a:sym typeface="Helvetica Light"/>
              </a:rPr>
              <a:t>2.4  </a:t>
            </a:r>
            <a:r>
              <a:rPr lang="zh-CN" altLang="en-US" dirty="0">
                <a:solidFill>
                  <a:schemeClr val="bg1"/>
                </a:solidFill>
                <a:latin typeface="Helvetica Light"/>
                <a:sym typeface="Helvetica Light"/>
              </a:rPr>
              <a:t>模型构建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New Product Release">
            <a:extLst>
              <a:ext uri="{FF2B5EF4-FFF2-40B4-BE49-F238E27FC236}">
                <a16:creationId xmlns:a16="http://schemas.microsoft.com/office/drawing/2014/main" id="{804547AE-1BE4-4964-8581-CD1DCF63B017}"/>
              </a:ext>
            </a:extLst>
          </p:cNvPr>
          <p:cNvSpPr txBox="1"/>
          <p:nvPr/>
        </p:nvSpPr>
        <p:spPr>
          <a:xfrm>
            <a:off x="2582530" y="3589281"/>
            <a:ext cx="21801470" cy="172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algn="l"/>
            <a:endParaRPr lang="en-US" altLang="zh-CN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三分类 </a:t>
            </a:r>
            <a:r>
              <a:rPr lang="en-US" altLang="zh-CN" dirty="0">
                <a:solidFill>
                  <a:schemeClr val="bg1"/>
                </a:solidFill>
              </a:rPr>
              <a:t>vs </a:t>
            </a:r>
            <a:r>
              <a:rPr lang="zh-CN" altLang="en-US" dirty="0">
                <a:solidFill>
                  <a:schemeClr val="bg1"/>
                </a:solidFill>
              </a:rPr>
              <a:t>二分类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New Product Release">
                <a:extLst>
                  <a:ext uri="{FF2B5EF4-FFF2-40B4-BE49-F238E27FC236}">
                    <a16:creationId xmlns:a16="http://schemas.microsoft.com/office/drawing/2014/main" id="{F5EA2A74-013D-4296-A88E-3849C22A153B}"/>
                  </a:ext>
                </a:extLst>
              </p:cNvPr>
              <p:cNvSpPr txBox="1"/>
              <p:nvPr/>
            </p:nvSpPr>
            <p:spPr>
              <a:xfrm>
                <a:off x="3703544" y="5112881"/>
                <a:ext cx="20449372" cy="6760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 algn="l" defTabSz="821531">
                  <a:lnSpc>
                    <a:spcPct val="120000"/>
                  </a:lnSpc>
                  <a:defRPr sz="3000">
                    <a:solidFill>
                      <a:srgbClr val="DCDEE0"/>
                    </a:solidFill>
                    <a:latin typeface="AlibabaPuHuiTi-Medium"/>
                    <a:ea typeface="AlibabaPuHuiTi-Medium"/>
                    <a:cs typeface="AlibabaPuHuiTi-Medium"/>
                    <a:sym typeface="AlibabaPuHuiTi-Medium"/>
                  </a:defRPr>
                </a:lvl1pPr>
              </a:lstStyle>
              <a:p>
                <a:r>
                  <a:rPr lang="zh-CN" altLang="en-US" dirty="0"/>
                  <a:t>评价函数：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𝑀𝐴𝑃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0.3∗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𝑀𝐴𝑃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𝑑𝑒𝑙𝑖𝑣𝑒𝑟𝑒𝑑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+ 0.7∗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𝑀𝐴𝑃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𝑠𝑎𝑡𝑖𝑠𝑓𝑖𝑒𝑑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𝑀𝐴𝑃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𝑀𝑒𝑎𝑛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New Product Release">
                <a:extLst>
                  <a:ext uri="{FF2B5EF4-FFF2-40B4-BE49-F238E27FC236}">
                    <a16:creationId xmlns:a16="http://schemas.microsoft.com/office/drawing/2014/main" id="{F5EA2A74-013D-4296-A88E-3849C22A1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544" y="5112881"/>
                <a:ext cx="20449372" cy="676083"/>
              </a:xfrm>
              <a:prstGeom prst="rect">
                <a:avLst/>
              </a:prstGeom>
              <a:blipFill>
                <a:blip r:embed="rId2"/>
                <a:stretch>
                  <a:fillRect l="-924" b="-207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New Product Release">
            <a:extLst>
              <a:ext uri="{FF2B5EF4-FFF2-40B4-BE49-F238E27FC236}">
                <a16:creationId xmlns:a16="http://schemas.microsoft.com/office/drawing/2014/main" id="{2B8AF882-DF2B-4147-B8ED-D725C797C61B}"/>
              </a:ext>
            </a:extLst>
          </p:cNvPr>
          <p:cNvSpPr txBox="1"/>
          <p:nvPr/>
        </p:nvSpPr>
        <p:spPr>
          <a:xfrm>
            <a:off x="2582530" y="8408088"/>
            <a:ext cx="21801470" cy="172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实际效果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		1.  </a:t>
            </a:r>
            <a:r>
              <a:rPr lang="en-US" altLang="zh-CN" dirty="0" err="1">
                <a:solidFill>
                  <a:schemeClr val="bg1"/>
                </a:solidFill>
              </a:rPr>
              <a:t>ps</a:t>
            </a:r>
            <a:r>
              <a:rPr lang="en-US" altLang="zh-CN" dirty="0">
                <a:solidFill>
                  <a:schemeClr val="bg1"/>
                </a:solidFill>
              </a:rPr>
              <a:t>-smart</a:t>
            </a:r>
            <a:r>
              <a:rPr lang="zh-CN" altLang="en-US" dirty="0">
                <a:solidFill>
                  <a:schemeClr val="bg1"/>
                </a:solidFill>
              </a:rPr>
              <a:t>三分类，线下</a:t>
            </a:r>
            <a:r>
              <a:rPr lang="en-US" altLang="zh-CN" dirty="0">
                <a:solidFill>
                  <a:schemeClr val="bg1"/>
                </a:solidFill>
              </a:rPr>
              <a:t>0.340</a:t>
            </a:r>
            <a:r>
              <a:rPr lang="zh-CN" altLang="en-US" dirty="0">
                <a:solidFill>
                  <a:schemeClr val="bg1"/>
                </a:solidFill>
              </a:rPr>
              <a:t>，线上</a:t>
            </a:r>
            <a:r>
              <a:rPr lang="en-US" altLang="zh-CN" dirty="0">
                <a:solidFill>
                  <a:srgbClr val="C00000"/>
                </a:solidFill>
              </a:rPr>
              <a:t>0.314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		2.  </a:t>
            </a:r>
            <a:r>
              <a:rPr lang="en-US" altLang="zh-CN" dirty="0" err="1">
                <a:solidFill>
                  <a:schemeClr val="bg1"/>
                </a:solidFill>
              </a:rPr>
              <a:t>ps</a:t>
            </a:r>
            <a:r>
              <a:rPr lang="en-US" altLang="zh-CN" dirty="0">
                <a:solidFill>
                  <a:schemeClr val="bg1"/>
                </a:solidFill>
              </a:rPr>
              <a:t>-smart</a:t>
            </a:r>
            <a:r>
              <a:rPr lang="zh-CN" altLang="en-US" dirty="0">
                <a:solidFill>
                  <a:schemeClr val="bg1"/>
                </a:solidFill>
              </a:rPr>
              <a:t>二分类，线下</a:t>
            </a:r>
            <a:r>
              <a:rPr lang="en-US" altLang="zh-CN" dirty="0">
                <a:solidFill>
                  <a:schemeClr val="bg1"/>
                </a:solidFill>
              </a:rPr>
              <a:t>0.336</a:t>
            </a:r>
            <a:r>
              <a:rPr lang="zh-CN" altLang="en-US" dirty="0">
                <a:solidFill>
                  <a:schemeClr val="bg1"/>
                </a:solidFill>
              </a:rPr>
              <a:t>，线上</a:t>
            </a:r>
            <a:r>
              <a:rPr lang="en-US" altLang="zh-CN" dirty="0">
                <a:solidFill>
                  <a:srgbClr val="C00000"/>
                </a:solidFill>
              </a:rPr>
              <a:t>0.309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zh-CN" altLang="en-US" dirty="0"/>
          </a:p>
        </p:txBody>
      </p:sp>
      <p:sp>
        <p:nvSpPr>
          <p:cNvPr id="10" name="New Product Release">
            <a:extLst>
              <a:ext uri="{FF2B5EF4-FFF2-40B4-BE49-F238E27FC236}">
                <a16:creationId xmlns:a16="http://schemas.microsoft.com/office/drawing/2014/main" id="{E42523C2-0B40-4412-8841-1C5458DAD5E9}"/>
              </a:ext>
            </a:extLst>
          </p:cNvPr>
          <p:cNvSpPr txBox="1"/>
          <p:nvPr/>
        </p:nvSpPr>
        <p:spPr>
          <a:xfrm>
            <a:off x="2582530" y="10952746"/>
            <a:ext cx="21801470" cy="1173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融合策略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		stacking</a:t>
            </a:r>
            <a:r>
              <a:rPr lang="zh-CN" altLang="en-US" dirty="0">
                <a:solidFill>
                  <a:schemeClr val="bg1"/>
                </a:solidFill>
              </a:rPr>
              <a:t>融合，采用</a:t>
            </a:r>
            <a:r>
              <a:rPr lang="en-US" altLang="zh-CN" dirty="0" err="1">
                <a:solidFill>
                  <a:schemeClr val="bg1"/>
                </a:solidFill>
              </a:rPr>
              <a:t>ps</a:t>
            </a:r>
            <a:r>
              <a:rPr lang="en-US" altLang="zh-CN" dirty="0">
                <a:solidFill>
                  <a:schemeClr val="bg1"/>
                </a:solidFill>
              </a:rPr>
              <a:t>-smart</a:t>
            </a:r>
            <a:r>
              <a:rPr lang="zh-CN" altLang="en-US" dirty="0">
                <a:solidFill>
                  <a:schemeClr val="bg1"/>
                </a:solidFill>
              </a:rPr>
              <a:t>三分类进行决策输出，最终线上成绩</a:t>
            </a:r>
            <a:r>
              <a:rPr lang="en-US" altLang="zh-CN" dirty="0">
                <a:solidFill>
                  <a:srgbClr val="C00000"/>
                </a:solidFill>
              </a:rPr>
              <a:t>0.316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zh-CN" altLang="en-US" dirty="0"/>
          </a:p>
        </p:txBody>
      </p:sp>
      <p:sp>
        <p:nvSpPr>
          <p:cNvPr id="11" name="New Product Release">
            <a:extLst>
              <a:ext uri="{FF2B5EF4-FFF2-40B4-BE49-F238E27FC236}">
                <a16:creationId xmlns:a16="http://schemas.microsoft.com/office/drawing/2014/main" id="{D779977E-02F0-422D-9628-6CD65C945A77}"/>
              </a:ext>
            </a:extLst>
          </p:cNvPr>
          <p:cNvSpPr txBox="1"/>
          <p:nvPr/>
        </p:nvSpPr>
        <p:spPr>
          <a:xfrm>
            <a:off x="3703544" y="6165346"/>
            <a:ext cx="21801470" cy="172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预测目标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		1.  </a:t>
            </a:r>
            <a:r>
              <a:rPr lang="zh-CN" altLang="en-US" dirty="0">
                <a:solidFill>
                  <a:schemeClr val="bg1"/>
                </a:solidFill>
              </a:rPr>
              <a:t>三分类     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：未投递，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：用户投递</a:t>
            </a:r>
            <a:r>
              <a:rPr lang="en-US" altLang="zh-CN" dirty="0">
                <a:solidFill>
                  <a:schemeClr val="bg1"/>
                </a:solidFill>
              </a:rPr>
              <a:t>HR</a:t>
            </a:r>
            <a:r>
              <a:rPr lang="zh-CN" altLang="en-US" dirty="0">
                <a:solidFill>
                  <a:schemeClr val="bg1"/>
                </a:solidFill>
              </a:rPr>
              <a:t>不满意，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：用户投递且</a:t>
            </a:r>
            <a:r>
              <a:rPr lang="en-US" altLang="zh-CN" dirty="0">
                <a:solidFill>
                  <a:schemeClr val="bg1"/>
                </a:solidFill>
              </a:rPr>
              <a:t>HR</a:t>
            </a:r>
            <a:r>
              <a:rPr lang="zh-CN" altLang="en-US" dirty="0">
                <a:solidFill>
                  <a:schemeClr val="bg1"/>
                </a:solidFill>
              </a:rPr>
              <a:t>满意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		2.  </a:t>
            </a:r>
            <a:r>
              <a:rPr lang="zh-CN" altLang="en-US" dirty="0">
                <a:solidFill>
                  <a:schemeClr val="bg1"/>
                </a:solidFill>
              </a:rPr>
              <a:t>二分类     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 HR</a:t>
            </a:r>
            <a:r>
              <a:rPr lang="zh-CN" altLang="en-US" dirty="0">
                <a:solidFill>
                  <a:schemeClr val="bg1"/>
                </a:solidFill>
              </a:rPr>
              <a:t>不满意，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 HR</a:t>
            </a:r>
            <a:r>
              <a:rPr lang="zh-CN" altLang="en-US" dirty="0">
                <a:solidFill>
                  <a:schemeClr val="bg1"/>
                </a:solidFill>
              </a:rPr>
              <a:t>满意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5085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矩形"/>
          <p:cNvSpPr/>
          <p:nvPr/>
        </p:nvSpPr>
        <p:spPr>
          <a:xfrm>
            <a:off x="3242819" y="3868806"/>
            <a:ext cx="11144168" cy="51259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203200" dir="5400000" rotWithShape="0">
              <a:srgbClr val="000000">
                <a:alpha val="13200"/>
              </a:srgbClr>
            </a:outerShdw>
          </a:effectLst>
        </p:spPr>
        <p:txBody>
          <a:bodyPr lIns="30197" tIns="30197" rIns="30197" bIns="30197" anchor="ctr"/>
          <a:lstStyle/>
          <a:p>
            <a:pPr marL="0" marR="0" lvl="0" indent="0" algn="ctr" defTabSz="49071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/>
              <a:sym typeface="Roboto Regular"/>
            </a:endParaRPr>
          </a:p>
        </p:txBody>
      </p:sp>
      <p:sp>
        <p:nvSpPr>
          <p:cNvPr id="363" name="云上驱动新未来"/>
          <p:cNvSpPr txBox="1"/>
          <p:nvPr/>
        </p:nvSpPr>
        <p:spPr>
          <a:xfrm>
            <a:off x="3775145" y="4627681"/>
            <a:ext cx="10006448" cy="125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7" tIns="22577" rIns="22577" bIns="22577"/>
          <a:lstStyle>
            <a:lvl1pPr algn="l" defTabSz="366888">
              <a:defRPr sz="8000">
                <a:solidFill>
                  <a:srgbClr val="53585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pPr marL="0" marR="0" lvl="0" indent="0" algn="l" defTabSz="36688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Alibaba-PuHuiTi-M"/>
                <a:sym typeface="Alibaba-PuHuiTi-M"/>
              </a:rPr>
              <a:t>应用开发</a:t>
            </a:r>
            <a:endParaRPr kumimoji="0" sz="80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Alibaba-PuHuiTi-M"/>
              <a:sym typeface="Alibaba-PuHuiTi-M"/>
            </a:endParaRPr>
          </a:p>
        </p:txBody>
      </p:sp>
      <p:sp>
        <p:nvSpPr>
          <p:cNvPr id="364" name="New Future on Cloud"/>
          <p:cNvSpPr txBox="1"/>
          <p:nvPr/>
        </p:nvSpPr>
        <p:spPr>
          <a:xfrm>
            <a:off x="3783910" y="5938992"/>
            <a:ext cx="3244348" cy="459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algn="l" defTabSz="219455"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pPr lvl="0"/>
            <a:r>
              <a:rPr lang="en-US" dirty="0"/>
              <a:t>Application </a:t>
            </a:r>
            <a:r>
              <a:rPr lang="en-US" sz="2800" dirty="0"/>
              <a:t>Development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Alibaba Sans"/>
              <a:sym typeface="Alibaba Sans"/>
            </a:endParaRPr>
          </a:p>
        </p:txBody>
      </p:sp>
      <p:sp>
        <p:nvSpPr>
          <p:cNvPr id="365" name="矩形"/>
          <p:cNvSpPr/>
          <p:nvPr/>
        </p:nvSpPr>
        <p:spPr>
          <a:xfrm>
            <a:off x="3809310" y="6828559"/>
            <a:ext cx="2729030" cy="5888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12700">
            <a:miter lim="400000"/>
          </a:ln>
        </p:spPr>
        <p:txBody>
          <a:bodyPr lIns="30197" tIns="30197" rIns="30197" bIns="30197" anchor="ctr"/>
          <a:lstStyle/>
          <a:p>
            <a:pPr marL="0" marR="0" lvl="0" indent="0" algn="ctr" defTabSz="49071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/>
              <a:sym typeface="Roboto Regular"/>
            </a:endParaRPr>
          </a:p>
        </p:txBody>
      </p:sp>
      <p:sp>
        <p:nvSpPr>
          <p:cNvPr id="366" name="文本框 1"/>
          <p:cNvSpPr txBox="1"/>
          <p:nvPr/>
        </p:nvSpPr>
        <p:spPr>
          <a:xfrm>
            <a:off x="3809310" y="7293534"/>
            <a:ext cx="1625347" cy="1386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9525" tIns="49525" rIns="49525" bIns="49525" anchor="ctr">
            <a:spAutoFit/>
          </a:bodyPr>
          <a:lstStyle>
            <a:lvl1pPr algn="l" defTabSz="490713">
              <a:lnSpc>
                <a:spcPct val="110000"/>
              </a:lnSpc>
              <a:defRPr sz="8000">
                <a:solidFill>
                  <a:srgbClr val="53585F"/>
                </a:solidFill>
                <a:latin typeface="Alibaba Sans Heavy"/>
                <a:ea typeface="Alibaba Sans Heavy"/>
                <a:cs typeface="Alibaba Sans Heavy"/>
                <a:sym typeface="Alibaba Sans Heavy"/>
              </a:defRPr>
            </a:lvl1pPr>
          </a:lstStyle>
          <a:p>
            <a:pPr marL="0" marR="0" lvl="0" indent="0" algn="l" defTabSz="490713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Alibaba Sans Heavy"/>
                <a:sym typeface="Alibaba Sans Heavy"/>
              </a:rPr>
              <a:t>0</a:t>
            </a:r>
            <a:r>
              <a:rPr lang="en-US" altLang="zh-CN" dirty="0"/>
              <a:t>3</a:t>
            </a:r>
            <a:endParaRPr kumimoji="0" sz="80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Alibaba Sans Heavy"/>
              <a:sym typeface="Alibaba Sans Heavy"/>
            </a:endParaRPr>
          </a:p>
        </p:txBody>
      </p:sp>
    </p:spTree>
    <p:extLst>
      <p:ext uri="{BB962C8B-B14F-4D97-AF65-F5344CB8AC3E}">
        <p14:creationId xmlns:p14="http://schemas.microsoft.com/office/powerpoint/2010/main" val="334652562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14C9D5-4C26-40CB-A359-136EDBC4B1DB}"/>
              </a:ext>
            </a:extLst>
          </p:cNvPr>
          <p:cNvSpPr/>
          <p:nvPr/>
        </p:nvSpPr>
        <p:spPr>
          <a:xfrm>
            <a:off x="1254519" y="1976576"/>
            <a:ext cx="39757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3.1  </a:t>
            </a:r>
            <a:r>
              <a:rPr lang="zh-CN" altLang="en-US" dirty="0">
                <a:solidFill>
                  <a:schemeClr val="tx1"/>
                </a:solidFill>
              </a:rPr>
              <a:t>效果展示</a:t>
            </a:r>
          </a:p>
        </p:txBody>
      </p:sp>
      <p:sp>
        <p:nvSpPr>
          <p:cNvPr id="8" name="New Future on Cloud">
            <a:extLst>
              <a:ext uri="{FF2B5EF4-FFF2-40B4-BE49-F238E27FC236}">
                <a16:creationId xmlns:a16="http://schemas.microsoft.com/office/drawing/2014/main" id="{E8CD71A2-E156-4279-9278-C2707D19B1CF}"/>
              </a:ext>
            </a:extLst>
          </p:cNvPr>
          <p:cNvSpPr txBox="1"/>
          <p:nvPr/>
        </p:nvSpPr>
        <p:spPr>
          <a:xfrm>
            <a:off x="5790056" y="12649398"/>
            <a:ext cx="798165" cy="490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defTabSz="219455">
              <a:defRPr sz="30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首页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New Future on Cloud">
            <a:extLst>
              <a:ext uri="{FF2B5EF4-FFF2-40B4-BE49-F238E27FC236}">
                <a16:creationId xmlns:a16="http://schemas.microsoft.com/office/drawing/2014/main" id="{CAA37F35-F635-438E-BCA8-6A4D205DF160}"/>
              </a:ext>
            </a:extLst>
          </p:cNvPr>
          <p:cNvSpPr txBox="1"/>
          <p:nvPr/>
        </p:nvSpPr>
        <p:spPr>
          <a:xfrm>
            <a:off x="18002501" y="12611496"/>
            <a:ext cx="1182886" cy="490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defTabSz="219455">
              <a:defRPr sz="30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注册页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3B11AE-7596-4F67-ADE6-6DF17A0EF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05" y="2838350"/>
            <a:ext cx="10029265" cy="92345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DA9B89-4F0F-40C0-AB1B-5D586D7A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506071"/>
            <a:ext cx="11761834" cy="105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174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14C9D5-4C26-40CB-A359-136EDBC4B1DB}"/>
              </a:ext>
            </a:extLst>
          </p:cNvPr>
          <p:cNvSpPr/>
          <p:nvPr/>
        </p:nvSpPr>
        <p:spPr>
          <a:xfrm>
            <a:off x="1254519" y="1976576"/>
            <a:ext cx="39757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3.1  </a:t>
            </a:r>
            <a:r>
              <a:rPr lang="zh-CN" altLang="en-US" dirty="0">
                <a:solidFill>
                  <a:schemeClr val="tx1"/>
                </a:solidFill>
              </a:rPr>
              <a:t>效果展示</a:t>
            </a:r>
          </a:p>
        </p:txBody>
      </p:sp>
      <p:sp>
        <p:nvSpPr>
          <p:cNvPr id="8" name="New Future on Cloud">
            <a:extLst>
              <a:ext uri="{FF2B5EF4-FFF2-40B4-BE49-F238E27FC236}">
                <a16:creationId xmlns:a16="http://schemas.microsoft.com/office/drawing/2014/main" id="{56AFD167-8211-484D-8DCC-AD98D4F848C2}"/>
              </a:ext>
            </a:extLst>
          </p:cNvPr>
          <p:cNvSpPr txBox="1"/>
          <p:nvPr/>
        </p:nvSpPr>
        <p:spPr>
          <a:xfrm>
            <a:off x="12440354" y="12894592"/>
            <a:ext cx="798165" cy="490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defTabSz="219455">
              <a:defRPr sz="30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主页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3DA5EA-39A3-44EA-B140-C307AE61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39" y="862782"/>
            <a:ext cx="12873794" cy="1173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556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14C9D5-4C26-40CB-A359-136EDBC4B1DB}"/>
              </a:ext>
            </a:extLst>
          </p:cNvPr>
          <p:cNvSpPr/>
          <p:nvPr/>
        </p:nvSpPr>
        <p:spPr>
          <a:xfrm>
            <a:off x="1254519" y="1976576"/>
            <a:ext cx="39757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3.1  </a:t>
            </a:r>
            <a:r>
              <a:rPr lang="zh-CN" altLang="en-US" dirty="0">
                <a:solidFill>
                  <a:schemeClr val="tx1"/>
                </a:solidFill>
              </a:rPr>
              <a:t>效果展示</a:t>
            </a:r>
          </a:p>
        </p:txBody>
      </p:sp>
      <p:sp>
        <p:nvSpPr>
          <p:cNvPr id="12" name="New Future on Cloud">
            <a:extLst>
              <a:ext uri="{FF2B5EF4-FFF2-40B4-BE49-F238E27FC236}">
                <a16:creationId xmlns:a16="http://schemas.microsoft.com/office/drawing/2014/main" id="{8DAA2A09-E9ED-4668-9E1A-DC2ADC4D1740}"/>
              </a:ext>
            </a:extLst>
          </p:cNvPr>
          <p:cNvSpPr txBox="1"/>
          <p:nvPr/>
        </p:nvSpPr>
        <p:spPr>
          <a:xfrm>
            <a:off x="4030087" y="12533022"/>
            <a:ext cx="1567607" cy="490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defTabSz="219455">
              <a:defRPr sz="30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岗位详情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" name="New Future on Cloud">
            <a:extLst>
              <a:ext uri="{FF2B5EF4-FFF2-40B4-BE49-F238E27FC236}">
                <a16:creationId xmlns:a16="http://schemas.microsoft.com/office/drawing/2014/main" id="{BD8E6DCC-EDE3-4EB3-B6E7-383E5EB5AB3B}"/>
              </a:ext>
            </a:extLst>
          </p:cNvPr>
          <p:cNvSpPr txBox="1"/>
          <p:nvPr/>
        </p:nvSpPr>
        <p:spPr>
          <a:xfrm>
            <a:off x="18245035" y="12894592"/>
            <a:ext cx="1567607" cy="490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defTabSz="219455">
              <a:defRPr sz="30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个人中心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DABE2-FED8-4FF2-A3CE-F9E94467B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8" y="3119719"/>
            <a:ext cx="9910100" cy="91018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BAB9F5-DE1E-4F84-A964-53F88DF6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983" y="573741"/>
            <a:ext cx="9766122" cy="116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678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extBox 60"/>
          <p:cNvSpPr txBox="1"/>
          <p:nvPr/>
        </p:nvSpPr>
        <p:spPr>
          <a:xfrm>
            <a:off x="17116303" y="9713718"/>
            <a:ext cx="2760526" cy="818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501" tIns="66501" rIns="66501" bIns="66501"/>
          <a:lstStyle>
            <a:lvl1pPr algn="l" defTabSz="712149">
              <a:defRPr sz="3400">
                <a:solidFill>
                  <a:srgbClr val="DCDEE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en-US" dirty="0"/>
              <a:t>PAI-</a:t>
            </a:r>
            <a:r>
              <a:rPr lang="en-US" altLang="zh-CN" dirty="0"/>
              <a:t>EAS</a:t>
            </a:r>
            <a:endParaRPr dirty="0"/>
          </a:p>
        </p:txBody>
      </p:sp>
      <p:sp>
        <p:nvSpPr>
          <p:cNvPr id="696" name="TextBox 86"/>
          <p:cNvSpPr txBox="1"/>
          <p:nvPr/>
        </p:nvSpPr>
        <p:spPr>
          <a:xfrm>
            <a:off x="12277240" y="7815774"/>
            <a:ext cx="2485622" cy="903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501" tIns="66501" rIns="66501" bIns="66501"/>
          <a:lstStyle>
            <a:lvl1pPr algn="l" defTabSz="712149">
              <a:defRPr sz="3400">
                <a:solidFill>
                  <a:srgbClr val="DCDEE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/>
              <a:t>请求</a:t>
            </a:r>
            <a:r>
              <a:rPr lang="en-US" altLang="zh-CN" dirty="0"/>
              <a:t>Feature</a:t>
            </a:r>
            <a:endParaRPr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9EB86FA-C32E-4982-BF45-4FD2B36BB906}"/>
              </a:ext>
            </a:extLst>
          </p:cNvPr>
          <p:cNvSpPr/>
          <p:nvPr/>
        </p:nvSpPr>
        <p:spPr>
          <a:xfrm>
            <a:off x="631812" y="7536224"/>
            <a:ext cx="39757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3.3  </a:t>
            </a:r>
            <a:r>
              <a:rPr lang="zh-CN" altLang="en-US" dirty="0">
                <a:solidFill>
                  <a:schemeClr val="bg1"/>
                </a:solidFill>
              </a:rPr>
              <a:t>后端部分</a:t>
            </a:r>
          </a:p>
        </p:txBody>
      </p:sp>
      <p:sp>
        <p:nvSpPr>
          <p:cNvPr id="49" name="形状">
            <a:extLst>
              <a:ext uri="{FF2B5EF4-FFF2-40B4-BE49-F238E27FC236}">
                <a16:creationId xmlns:a16="http://schemas.microsoft.com/office/drawing/2014/main" id="{1F887B10-70BE-4997-BFBE-00F847BFEB96}"/>
              </a:ext>
            </a:extLst>
          </p:cNvPr>
          <p:cNvSpPr/>
          <p:nvPr/>
        </p:nvSpPr>
        <p:spPr>
          <a:xfrm>
            <a:off x="9535746" y="5841974"/>
            <a:ext cx="2907740" cy="145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700"/>
                </a:moveTo>
                <a:cubicBezTo>
                  <a:pt x="0" y="1209"/>
                  <a:pt x="4835" y="0"/>
                  <a:pt x="10800" y="0"/>
                </a:cubicBezTo>
                <a:cubicBezTo>
                  <a:pt x="16765" y="0"/>
                  <a:pt x="21600" y="1209"/>
                  <a:pt x="21600" y="2700"/>
                </a:cubicBezTo>
                <a:lnTo>
                  <a:pt x="21600" y="18900"/>
                </a:lnTo>
                <a:cubicBezTo>
                  <a:pt x="21600" y="20391"/>
                  <a:pt x="16765" y="21600"/>
                  <a:pt x="10800" y="21600"/>
                </a:cubicBezTo>
                <a:cubicBezTo>
                  <a:pt x="4835" y="21600"/>
                  <a:pt x="0" y="20391"/>
                  <a:pt x="0" y="18900"/>
                </a:cubicBezTo>
                <a:close/>
              </a:path>
            </a:pathLst>
          </a:custGeom>
          <a:gradFill flip="none" rotWithShape="1">
            <a:gsLst>
              <a:gs pos="0">
                <a:srgbClr val="FFB61A"/>
              </a:gs>
              <a:gs pos="100000">
                <a:srgbClr val="FF6A00"/>
              </a:gs>
            </a:gsLst>
            <a:lin ang="10800000" scaled="0"/>
          </a:gradFill>
          <a:ln w="12700" cap="flat">
            <a:noFill/>
            <a:miter lim="400000"/>
          </a:ln>
          <a:effectLst/>
        </p:spPr>
        <p:txBody>
          <a:bodyPr wrap="square" lIns="66501" tIns="66501" rIns="66501" bIns="66501" numCol="1" anchor="ctr">
            <a:noAutofit/>
          </a:bodyPr>
          <a:lstStyle/>
          <a:p>
            <a:pPr defTabSz="1061049">
              <a:defRPr sz="18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/>
          </a:p>
        </p:txBody>
      </p:sp>
      <p:sp>
        <p:nvSpPr>
          <p:cNvPr id="51" name="Straight Arrow Connector 100">
            <a:extLst>
              <a:ext uri="{FF2B5EF4-FFF2-40B4-BE49-F238E27FC236}">
                <a16:creationId xmlns:a16="http://schemas.microsoft.com/office/drawing/2014/main" id="{EF907714-3DAD-4B5B-84D0-81DF1984B65E}"/>
              </a:ext>
            </a:extLst>
          </p:cNvPr>
          <p:cNvSpPr/>
          <p:nvPr/>
        </p:nvSpPr>
        <p:spPr>
          <a:xfrm>
            <a:off x="12443485" y="7136407"/>
            <a:ext cx="3196319" cy="1088409"/>
          </a:xfrm>
          <a:prstGeom prst="line">
            <a:avLst/>
          </a:prstGeom>
          <a:ln w="12700">
            <a:solidFill>
              <a:srgbClr val="FF6A00"/>
            </a:solidFill>
            <a:tailEnd type="triangle"/>
          </a:ln>
        </p:spPr>
        <p:txBody>
          <a:bodyPr lIns="66501" tIns="66501" rIns="66501" bIns="66501"/>
          <a:lstStyle/>
          <a:p>
            <a:pPr algn="l" defTabSz="1424299">
              <a:defRPr sz="28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52" name="形状">
            <a:extLst>
              <a:ext uri="{FF2B5EF4-FFF2-40B4-BE49-F238E27FC236}">
                <a16:creationId xmlns:a16="http://schemas.microsoft.com/office/drawing/2014/main" id="{EFD46E6B-ABD6-44E7-93DA-28F57B51B6DB}"/>
              </a:ext>
            </a:extLst>
          </p:cNvPr>
          <p:cNvSpPr/>
          <p:nvPr/>
        </p:nvSpPr>
        <p:spPr>
          <a:xfrm>
            <a:off x="15625133" y="7509999"/>
            <a:ext cx="2759327" cy="142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700"/>
                </a:moveTo>
                <a:cubicBezTo>
                  <a:pt x="0" y="1209"/>
                  <a:pt x="4835" y="0"/>
                  <a:pt x="10800" y="0"/>
                </a:cubicBezTo>
                <a:cubicBezTo>
                  <a:pt x="16765" y="0"/>
                  <a:pt x="21600" y="1209"/>
                  <a:pt x="21600" y="2700"/>
                </a:cubicBezTo>
                <a:lnTo>
                  <a:pt x="21600" y="18900"/>
                </a:lnTo>
                <a:cubicBezTo>
                  <a:pt x="21600" y="20391"/>
                  <a:pt x="16765" y="21600"/>
                  <a:pt x="10800" y="21600"/>
                </a:cubicBezTo>
                <a:cubicBezTo>
                  <a:pt x="4835" y="21600"/>
                  <a:pt x="0" y="20391"/>
                  <a:pt x="0" y="18900"/>
                </a:cubicBezTo>
                <a:close/>
              </a:path>
            </a:pathLst>
          </a:custGeom>
          <a:gradFill flip="none" rotWithShape="1">
            <a:gsLst>
              <a:gs pos="0">
                <a:srgbClr val="FFB61A"/>
              </a:gs>
              <a:gs pos="100000">
                <a:srgbClr val="FF6A00"/>
              </a:gs>
            </a:gsLst>
            <a:lin ang="10800000" scaled="0"/>
          </a:gradFill>
          <a:ln w="12700" cap="flat">
            <a:noFill/>
            <a:miter lim="400000"/>
          </a:ln>
          <a:effectLst/>
        </p:spPr>
        <p:txBody>
          <a:bodyPr wrap="square" lIns="66501" tIns="66501" rIns="66501" bIns="66501" numCol="1" anchor="ctr">
            <a:noAutofit/>
          </a:bodyPr>
          <a:lstStyle/>
          <a:p>
            <a:pPr defTabSz="1061049">
              <a:defRPr sz="18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/>
          </a:p>
        </p:txBody>
      </p:sp>
      <p:sp>
        <p:nvSpPr>
          <p:cNvPr id="53" name="DB">
            <a:extLst>
              <a:ext uri="{FF2B5EF4-FFF2-40B4-BE49-F238E27FC236}">
                <a16:creationId xmlns:a16="http://schemas.microsoft.com/office/drawing/2014/main" id="{F28B7EB1-E13D-4B0F-BFD9-379E96AEAF42}"/>
              </a:ext>
            </a:extLst>
          </p:cNvPr>
          <p:cNvSpPr txBox="1"/>
          <p:nvPr/>
        </p:nvSpPr>
        <p:spPr>
          <a:xfrm>
            <a:off x="15721150" y="7923523"/>
            <a:ext cx="2517578" cy="65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501" tIns="66501" rIns="66501" bIns="66501" anchor="ctr">
            <a:spAutoFit/>
          </a:bodyPr>
          <a:lstStyle>
            <a:lvl1pPr defTabSz="2848598">
              <a:defRPr sz="2800" b="1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en-US" altLang="zh-CN" sz="3400" b="0" dirty="0"/>
              <a:t>PAI-</a:t>
            </a:r>
            <a:r>
              <a:rPr lang="en-US" altLang="zh-CN" sz="3400" b="0" dirty="0" err="1"/>
              <a:t>api</a:t>
            </a:r>
            <a:r>
              <a:rPr lang="zh-CN" altLang="en-US" sz="3400" b="0" dirty="0"/>
              <a:t>服务</a:t>
            </a:r>
            <a:endParaRPr lang="en-US" altLang="zh-CN" sz="3400" b="0" dirty="0"/>
          </a:p>
        </p:txBody>
      </p:sp>
      <p:sp>
        <p:nvSpPr>
          <p:cNvPr id="55" name="DB">
            <a:extLst>
              <a:ext uri="{FF2B5EF4-FFF2-40B4-BE49-F238E27FC236}">
                <a16:creationId xmlns:a16="http://schemas.microsoft.com/office/drawing/2014/main" id="{D1DF74C4-1039-44EF-91C8-3E79F8F7834A}"/>
              </a:ext>
            </a:extLst>
          </p:cNvPr>
          <p:cNvSpPr txBox="1"/>
          <p:nvPr/>
        </p:nvSpPr>
        <p:spPr>
          <a:xfrm>
            <a:off x="9724399" y="6241914"/>
            <a:ext cx="2517578" cy="108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501" tIns="66501" rIns="66501" bIns="66501" anchor="ctr">
            <a:spAutoFit/>
          </a:bodyPr>
          <a:lstStyle>
            <a:lvl1pPr defTabSz="2848598">
              <a:defRPr sz="2800" b="1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sz="3400" dirty="0"/>
              <a:t>数据服务</a:t>
            </a:r>
            <a:r>
              <a:rPr lang="en-US" altLang="zh-CN" sz="3400" dirty="0" err="1"/>
              <a:t>api</a:t>
            </a:r>
            <a:endParaRPr lang="en-US" altLang="zh-CN" sz="3400" dirty="0"/>
          </a:p>
          <a:p>
            <a:endParaRPr dirty="0"/>
          </a:p>
        </p:txBody>
      </p:sp>
      <p:grpSp>
        <p:nvGrpSpPr>
          <p:cNvPr id="57" name="成组">
            <a:extLst>
              <a:ext uri="{FF2B5EF4-FFF2-40B4-BE49-F238E27FC236}">
                <a16:creationId xmlns:a16="http://schemas.microsoft.com/office/drawing/2014/main" id="{AD39E059-8134-4A28-8CE7-BEFDBECFDEB4}"/>
              </a:ext>
            </a:extLst>
          </p:cNvPr>
          <p:cNvGrpSpPr/>
          <p:nvPr/>
        </p:nvGrpSpPr>
        <p:grpSpPr>
          <a:xfrm>
            <a:off x="15639806" y="10884776"/>
            <a:ext cx="2952993" cy="1510234"/>
            <a:chOff x="0" y="0"/>
            <a:chExt cx="2067275" cy="1510233"/>
          </a:xfrm>
        </p:grpSpPr>
        <p:sp>
          <p:nvSpPr>
            <p:cNvPr id="58" name="形状">
              <a:extLst>
                <a:ext uri="{FF2B5EF4-FFF2-40B4-BE49-F238E27FC236}">
                  <a16:creationId xmlns:a16="http://schemas.microsoft.com/office/drawing/2014/main" id="{1FBCB410-D496-449C-8B07-ACF5B33FB2D7}"/>
                </a:ext>
              </a:extLst>
            </p:cNvPr>
            <p:cNvSpPr/>
            <p:nvPr/>
          </p:nvSpPr>
          <p:spPr>
            <a:xfrm>
              <a:off x="-1" y="-1"/>
              <a:ext cx="2067277" cy="1510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B61A"/>
                </a:gs>
                <a:gs pos="100000">
                  <a:srgbClr val="FF6A00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6501" tIns="66501" rIns="66501" bIns="66501" numCol="1" anchor="ctr">
              <a:noAutofit/>
            </a:bodyPr>
            <a:lstStyle/>
            <a:p>
              <a:pPr defTabSz="1061049">
                <a:defRPr sz="18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endParaRPr/>
            </a:p>
          </p:txBody>
        </p:sp>
        <p:sp>
          <p:nvSpPr>
            <p:cNvPr id="59" name="椭圆形">
              <a:extLst>
                <a:ext uri="{FF2B5EF4-FFF2-40B4-BE49-F238E27FC236}">
                  <a16:creationId xmlns:a16="http://schemas.microsoft.com/office/drawing/2014/main" id="{5FD3D2C8-6AB3-4982-87CF-517D40713C7E}"/>
                </a:ext>
              </a:extLst>
            </p:cNvPr>
            <p:cNvSpPr/>
            <p:nvPr/>
          </p:nvSpPr>
          <p:spPr>
            <a:xfrm>
              <a:off x="-1" y="-1"/>
              <a:ext cx="2067277" cy="377561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6501" tIns="66501" rIns="66501" bIns="66501" numCol="1" anchor="ctr">
              <a:noAutofit/>
            </a:bodyPr>
            <a:lstStyle/>
            <a:p>
              <a:pPr defTabSz="2848598">
                <a:defRPr sz="56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  <p:sp>
          <p:nvSpPr>
            <p:cNvPr id="60" name="线条">
              <a:extLst>
                <a:ext uri="{FF2B5EF4-FFF2-40B4-BE49-F238E27FC236}">
                  <a16:creationId xmlns:a16="http://schemas.microsoft.com/office/drawing/2014/main" id="{880C9E98-3C29-4F7B-A615-C7BF7A2F39C2}"/>
                </a:ext>
              </a:extLst>
            </p:cNvPr>
            <p:cNvSpPr/>
            <p:nvPr/>
          </p:nvSpPr>
          <p:spPr>
            <a:xfrm>
              <a:off x="-1" y="-1"/>
              <a:ext cx="2067277" cy="1510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66501" tIns="66501" rIns="66501" bIns="66501" numCol="1" anchor="ctr">
              <a:noAutofit/>
            </a:bodyPr>
            <a:lstStyle/>
            <a:p>
              <a:pPr defTabSz="2848598">
                <a:defRPr sz="56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sp>
        <p:nvSpPr>
          <p:cNvPr id="61" name="DB">
            <a:extLst>
              <a:ext uri="{FF2B5EF4-FFF2-40B4-BE49-F238E27FC236}">
                <a16:creationId xmlns:a16="http://schemas.microsoft.com/office/drawing/2014/main" id="{F4A53098-724C-4825-9EE6-22BD843AD802}"/>
              </a:ext>
            </a:extLst>
          </p:cNvPr>
          <p:cNvSpPr txBox="1"/>
          <p:nvPr/>
        </p:nvSpPr>
        <p:spPr>
          <a:xfrm>
            <a:off x="15658676" y="11305886"/>
            <a:ext cx="2934124" cy="65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6501" tIns="66501" rIns="66501" bIns="66501" anchor="ctr">
            <a:spAutoFit/>
          </a:bodyPr>
          <a:lstStyle>
            <a:lvl1pPr defTabSz="2848598">
              <a:defRPr sz="2800" b="1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en-US" altLang="zh-CN" sz="3400" b="0" dirty="0" err="1"/>
              <a:t>Dataworks+PAI</a:t>
            </a:r>
            <a:endParaRPr lang="en-US" altLang="zh-CN" sz="3400" b="0" dirty="0"/>
          </a:p>
        </p:txBody>
      </p:sp>
      <p:sp>
        <p:nvSpPr>
          <p:cNvPr id="62" name="Straight Arrow Connector 100">
            <a:extLst>
              <a:ext uri="{FF2B5EF4-FFF2-40B4-BE49-F238E27FC236}">
                <a16:creationId xmlns:a16="http://schemas.microsoft.com/office/drawing/2014/main" id="{7B25139C-82FD-4EBC-BED4-FA2E211BDB3C}"/>
              </a:ext>
            </a:extLst>
          </p:cNvPr>
          <p:cNvSpPr/>
          <p:nvPr/>
        </p:nvSpPr>
        <p:spPr>
          <a:xfrm flipV="1">
            <a:off x="17017022" y="8939636"/>
            <a:ext cx="0" cy="1831211"/>
          </a:xfrm>
          <a:prstGeom prst="line">
            <a:avLst/>
          </a:prstGeom>
          <a:ln w="12700">
            <a:solidFill>
              <a:srgbClr val="FF6A00"/>
            </a:solidFill>
            <a:tailEnd type="triangle"/>
          </a:ln>
        </p:spPr>
        <p:txBody>
          <a:bodyPr lIns="66501" tIns="66501" rIns="66501" bIns="66501"/>
          <a:lstStyle/>
          <a:p>
            <a:pPr algn="l" defTabSz="1424299">
              <a:defRPr sz="28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63" name="形状">
            <a:extLst>
              <a:ext uri="{FF2B5EF4-FFF2-40B4-BE49-F238E27FC236}">
                <a16:creationId xmlns:a16="http://schemas.microsoft.com/office/drawing/2014/main" id="{D59DE960-0592-40A2-9552-75148FDF0BCB}"/>
              </a:ext>
            </a:extLst>
          </p:cNvPr>
          <p:cNvSpPr/>
          <p:nvPr/>
        </p:nvSpPr>
        <p:spPr>
          <a:xfrm>
            <a:off x="21026325" y="5942240"/>
            <a:ext cx="2907740" cy="145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700"/>
                </a:moveTo>
                <a:cubicBezTo>
                  <a:pt x="0" y="1209"/>
                  <a:pt x="4835" y="0"/>
                  <a:pt x="10800" y="0"/>
                </a:cubicBezTo>
                <a:cubicBezTo>
                  <a:pt x="16765" y="0"/>
                  <a:pt x="21600" y="1209"/>
                  <a:pt x="21600" y="2700"/>
                </a:cubicBezTo>
                <a:lnTo>
                  <a:pt x="21600" y="18900"/>
                </a:lnTo>
                <a:cubicBezTo>
                  <a:pt x="21600" y="20391"/>
                  <a:pt x="16765" y="21600"/>
                  <a:pt x="10800" y="21600"/>
                </a:cubicBezTo>
                <a:cubicBezTo>
                  <a:pt x="4835" y="21600"/>
                  <a:pt x="0" y="20391"/>
                  <a:pt x="0" y="18900"/>
                </a:cubicBezTo>
                <a:close/>
              </a:path>
            </a:pathLst>
          </a:custGeom>
          <a:gradFill flip="none" rotWithShape="1">
            <a:gsLst>
              <a:gs pos="0">
                <a:srgbClr val="FFB61A"/>
              </a:gs>
              <a:gs pos="100000">
                <a:srgbClr val="FF6A00"/>
              </a:gs>
            </a:gsLst>
            <a:lin ang="10800000" scaled="0"/>
          </a:gradFill>
          <a:ln w="12700" cap="flat">
            <a:noFill/>
            <a:miter lim="400000"/>
          </a:ln>
          <a:effectLst/>
        </p:spPr>
        <p:txBody>
          <a:bodyPr wrap="square" lIns="66501" tIns="66501" rIns="66501" bIns="66501" numCol="1" anchor="ctr">
            <a:noAutofit/>
          </a:bodyPr>
          <a:lstStyle/>
          <a:p>
            <a:pPr defTabSz="1061049">
              <a:defRPr sz="18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/>
          </a:p>
        </p:txBody>
      </p:sp>
      <p:sp>
        <p:nvSpPr>
          <p:cNvPr id="64" name="DB">
            <a:extLst>
              <a:ext uri="{FF2B5EF4-FFF2-40B4-BE49-F238E27FC236}">
                <a16:creationId xmlns:a16="http://schemas.microsoft.com/office/drawing/2014/main" id="{718D8D1D-775D-4C76-8EA0-7501BE66DFE9}"/>
              </a:ext>
            </a:extLst>
          </p:cNvPr>
          <p:cNvSpPr txBox="1"/>
          <p:nvPr/>
        </p:nvSpPr>
        <p:spPr>
          <a:xfrm>
            <a:off x="21062484" y="6241914"/>
            <a:ext cx="2835422" cy="65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6501" tIns="66501" rIns="66501" bIns="66501" anchor="ctr">
            <a:spAutoFit/>
          </a:bodyPr>
          <a:lstStyle>
            <a:lvl1pPr defTabSz="2848598">
              <a:defRPr sz="2800" b="1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sz="3400" b="0" dirty="0"/>
              <a:t>前端调用</a:t>
            </a:r>
            <a:r>
              <a:rPr lang="en-US" altLang="zh-CN" sz="3400" b="0" dirty="0" err="1"/>
              <a:t>api</a:t>
            </a:r>
            <a:endParaRPr lang="en-US" altLang="zh-CN" sz="3400" b="0" dirty="0"/>
          </a:p>
        </p:txBody>
      </p:sp>
      <p:sp>
        <p:nvSpPr>
          <p:cNvPr id="65" name="TextBox 60">
            <a:extLst>
              <a:ext uri="{FF2B5EF4-FFF2-40B4-BE49-F238E27FC236}">
                <a16:creationId xmlns:a16="http://schemas.microsoft.com/office/drawing/2014/main" id="{57049343-22E1-4318-ABAD-48505544C6E9}"/>
              </a:ext>
            </a:extLst>
          </p:cNvPr>
          <p:cNvSpPr txBox="1"/>
          <p:nvPr/>
        </p:nvSpPr>
        <p:spPr>
          <a:xfrm>
            <a:off x="19246732" y="7900931"/>
            <a:ext cx="2517572" cy="818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501" tIns="66501" rIns="66501" bIns="66501"/>
          <a:lstStyle>
            <a:lvl1pPr algn="l" defTabSz="712149">
              <a:defRPr sz="3400">
                <a:solidFill>
                  <a:srgbClr val="DCDEE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/>
              <a:t>在线预测</a:t>
            </a:r>
            <a:endParaRPr dirty="0"/>
          </a:p>
        </p:txBody>
      </p:sp>
      <p:sp>
        <p:nvSpPr>
          <p:cNvPr id="66" name="Straight Arrow Connector 100">
            <a:extLst>
              <a:ext uri="{FF2B5EF4-FFF2-40B4-BE49-F238E27FC236}">
                <a16:creationId xmlns:a16="http://schemas.microsoft.com/office/drawing/2014/main" id="{75F61AFD-E054-45D1-B87C-1B48937ED388}"/>
              </a:ext>
            </a:extLst>
          </p:cNvPr>
          <p:cNvSpPr/>
          <p:nvPr/>
        </p:nvSpPr>
        <p:spPr>
          <a:xfrm flipV="1">
            <a:off x="18447147" y="7200999"/>
            <a:ext cx="2579178" cy="1016726"/>
          </a:xfrm>
          <a:prstGeom prst="line">
            <a:avLst/>
          </a:prstGeom>
          <a:ln w="12700">
            <a:solidFill>
              <a:srgbClr val="FF6A00"/>
            </a:solidFill>
            <a:tailEnd type="triangle"/>
          </a:ln>
        </p:spPr>
        <p:txBody>
          <a:bodyPr lIns="66501" tIns="66501" rIns="66501" bIns="66501"/>
          <a:lstStyle/>
          <a:p>
            <a:pPr algn="l" defTabSz="1424299">
              <a:defRPr sz="28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67" name="TextBox 60">
            <a:extLst>
              <a:ext uri="{FF2B5EF4-FFF2-40B4-BE49-F238E27FC236}">
                <a16:creationId xmlns:a16="http://schemas.microsoft.com/office/drawing/2014/main" id="{E7E46E65-8061-4007-9911-7208304FC0B2}"/>
              </a:ext>
            </a:extLst>
          </p:cNvPr>
          <p:cNvSpPr txBox="1"/>
          <p:nvPr/>
        </p:nvSpPr>
        <p:spPr>
          <a:xfrm>
            <a:off x="15825719" y="5678022"/>
            <a:ext cx="2517578" cy="818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6501" tIns="66501" rIns="66501" bIns="66501"/>
          <a:lstStyle>
            <a:lvl1pPr algn="l" defTabSz="712149">
              <a:defRPr sz="3400">
                <a:solidFill>
                  <a:srgbClr val="DCDEE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/>
              <a:t>数据补全</a:t>
            </a:r>
            <a:endParaRPr dirty="0"/>
          </a:p>
        </p:txBody>
      </p:sp>
      <p:sp>
        <p:nvSpPr>
          <p:cNvPr id="68" name="Straight Arrow Connector 100">
            <a:extLst>
              <a:ext uri="{FF2B5EF4-FFF2-40B4-BE49-F238E27FC236}">
                <a16:creationId xmlns:a16="http://schemas.microsoft.com/office/drawing/2014/main" id="{F8BC4CCC-334A-4359-90B8-6E5ED8714D16}"/>
              </a:ext>
            </a:extLst>
          </p:cNvPr>
          <p:cNvSpPr/>
          <p:nvPr/>
        </p:nvSpPr>
        <p:spPr>
          <a:xfrm>
            <a:off x="12452847" y="6610495"/>
            <a:ext cx="8573478" cy="72603"/>
          </a:xfrm>
          <a:prstGeom prst="line">
            <a:avLst/>
          </a:prstGeom>
          <a:ln w="12700">
            <a:solidFill>
              <a:srgbClr val="FF6A00"/>
            </a:solidFill>
            <a:tailEnd type="triangle"/>
          </a:ln>
        </p:spPr>
        <p:txBody>
          <a:bodyPr lIns="66501" tIns="66501" rIns="66501" bIns="66501"/>
          <a:lstStyle/>
          <a:p>
            <a:pPr algn="l" defTabSz="1424299">
              <a:defRPr sz="2800"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69" name="New Future on Cloud">
            <a:extLst>
              <a:ext uri="{FF2B5EF4-FFF2-40B4-BE49-F238E27FC236}">
                <a16:creationId xmlns:a16="http://schemas.microsoft.com/office/drawing/2014/main" id="{B8B15307-72C3-4FCC-9AB6-032FEC48BB63}"/>
              </a:ext>
            </a:extLst>
          </p:cNvPr>
          <p:cNvSpPr txBox="1"/>
          <p:nvPr/>
        </p:nvSpPr>
        <p:spPr>
          <a:xfrm>
            <a:off x="1160516" y="3795720"/>
            <a:ext cx="13424186" cy="952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defTabSz="219455">
              <a:defRPr sz="30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App Studio</a:t>
            </a:r>
            <a:r>
              <a:rPr lang="zh-CN" altLang="en-US" dirty="0">
                <a:solidFill>
                  <a:schemeClr val="bg1"/>
                </a:solidFill>
              </a:rPr>
              <a:t>上进行，</a:t>
            </a:r>
            <a:r>
              <a:rPr lang="en-US" altLang="zh-CN" dirty="0">
                <a:solidFill>
                  <a:schemeClr val="bg1"/>
                </a:solidFill>
              </a:rPr>
              <a:t>Spring boot+</a:t>
            </a:r>
            <a:r>
              <a:rPr lang="zh-CN" altLang="en-US" dirty="0">
                <a:solidFill>
                  <a:schemeClr val="bg1"/>
                </a:solidFill>
              </a:rPr>
              <a:t>可视化前端搭建组件的开箱即用的环境。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</a:rPr>
              <a:t>使用到的数据在</a:t>
            </a:r>
            <a:r>
              <a:rPr lang="en-US" altLang="zh-CN" dirty="0" err="1">
                <a:solidFill>
                  <a:schemeClr val="bg1"/>
                </a:solidFill>
              </a:rPr>
              <a:t>Dataworks</a:t>
            </a:r>
            <a:r>
              <a:rPr lang="zh-CN" altLang="en-US" dirty="0">
                <a:solidFill>
                  <a:schemeClr val="bg1"/>
                </a:solidFill>
              </a:rPr>
              <a:t>进行数据处理，生成数据服务之后，前端调用。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911806D-6FF2-477C-8C61-F8F8F0A94E18}"/>
              </a:ext>
            </a:extLst>
          </p:cNvPr>
          <p:cNvSpPr/>
          <p:nvPr/>
        </p:nvSpPr>
        <p:spPr>
          <a:xfrm>
            <a:off x="743592" y="2263430"/>
            <a:ext cx="39757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3.2  </a:t>
            </a:r>
            <a:r>
              <a:rPr lang="zh-CN" altLang="en-US" dirty="0">
                <a:solidFill>
                  <a:schemeClr val="bg1"/>
                </a:solidFill>
              </a:rPr>
              <a:t>前端部分</a:t>
            </a:r>
          </a:p>
        </p:txBody>
      </p:sp>
      <p:sp>
        <p:nvSpPr>
          <p:cNvPr id="71" name="New Future on Cloud">
            <a:extLst>
              <a:ext uri="{FF2B5EF4-FFF2-40B4-BE49-F238E27FC236}">
                <a16:creationId xmlns:a16="http://schemas.microsoft.com/office/drawing/2014/main" id="{FA23C1AF-CEFC-42A2-BFF9-8DCADC428ED8}"/>
              </a:ext>
            </a:extLst>
          </p:cNvPr>
          <p:cNvSpPr txBox="1"/>
          <p:nvPr/>
        </p:nvSpPr>
        <p:spPr>
          <a:xfrm>
            <a:off x="1515044" y="9649640"/>
            <a:ext cx="3875931" cy="490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defTabSz="219455">
              <a:defRPr sz="30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一个在线推荐的接口。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0090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HANK !"/>
          <p:cNvSpPr txBox="1"/>
          <p:nvPr/>
        </p:nvSpPr>
        <p:spPr>
          <a:xfrm>
            <a:off x="4657873" y="5189743"/>
            <a:ext cx="15068254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1531">
              <a:defRPr sz="12000">
                <a:solidFill>
                  <a:srgbClr val="ED732E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dirty="0"/>
              <a:t>THAN</a:t>
            </a:r>
            <a:r>
              <a:rPr lang="x-none" dirty="0"/>
              <a:t>K</a:t>
            </a:r>
            <a:r>
              <a:rPr lang="en-US" dirty="0"/>
              <a:t>S</a:t>
            </a:r>
            <a:r>
              <a:rPr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5251399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ontents"/>
          <p:cNvSpPr txBox="1"/>
          <p:nvPr/>
        </p:nvSpPr>
        <p:spPr>
          <a:xfrm>
            <a:off x="1522058" y="4953228"/>
            <a:ext cx="4678820" cy="167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7" tIns="22577" rIns="22577" bIns="22577"/>
          <a:lstStyle>
            <a:lvl1pPr algn="l" defTabSz="366888">
              <a:defRPr sz="8000">
                <a:solidFill>
                  <a:srgbClr val="FFFFF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r>
              <a:t>Contents</a:t>
            </a:r>
          </a:p>
        </p:txBody>
      </p:sp>
      <p:sp>
        <p:nvSpPr>
          <p:cNvPr id="354" name="文本框 1"/>
          <p:cNvSpPr txBox="1"/>
          <p:nvPr/>
        </p:nvSpPr>
        <p:spPr>
          <a:xfrm>
            <a:off x="9885637" y="3237265"/>
            <a:ext cx="1056611" cy="1280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9525" tIns="49525" rIns="49525" bIns="49525" anchor="ctr">
            <a:spAutoFit/>
          </a:bodyPr>
          <a:lstStyle>
            <a:lvl1pPr algn="l" defTabSz="490713">
              <a:lnSpc>
                <a:spcPct val="110000"/>
              </a:lnSpc>
              <a:defRPr sz="6000">
                <a:solidFill>
                  <a:srgbClr val="DCDEE0"/>
                </a:solidFill>
                <a:latin typeface="Alibaba Sans Heavy"/>
                <a:ea typeface="Alibaba Sans Heavy"/>
                <a:cs typeface="Alibaba Sans Heavy"/>
                <a:sym typeface="Alibaba Sans Heavy"/>
              </a:defRPr>
            </a:lvl1pPr>
          </a:lstStyle>
          <a:p>
            <a:r>
              <a:t>01</a:t>
            </a:r>
          </a:p>
        </p:txBody>
      </p:sp>
      <p:sp>
        <p:nvSpPr>
          <p:cNvPr id="355" name="目录"/>
          <p:cNvSpPr txBox="1"/>
          <p:nvPr/>
        </p:nvSpPr>
        <p:spPr>
          <a:xfrm>
            <a:off x="1395058" y="6269985"/>
            <a:ext cx="4111281" cy="1480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7" tIns="22577" rIns="22577" bIns="22577"/>
          <a:lstStyle>
            <a:lvl1pPr algn="l" defTabSz="366888">
              <a:defRPr sz="8000">
                <a:solidFill>
                  <a:srgbClr val="FFFFF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r>
              <a:t>目录</a:t>
            </a:r>
          </a:p>
        </p:txBody>
      </p:sp>
      <p:sp>
        <p:nvSpPr>
          <p:cNvPr id="356" name="IT基础设施云化"/>
          <p:cNvSpPr txBox="1"/>
          <p:nvPr/>
        </p:nvSpPr>
        <p:spPr>
          <a:xfrm>
            <a:off x="11057483" y="3449068"/>
            <a:ext cx="2621800" cy="8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222" tIns="28222" rIns="28222" bIns="28222">
            <a:spAutoFit/>
          </a:bodyPr>
          <a:lstStyle>
            <a:lvl1pPr algn="l" defTabSz="458610"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zh-CN" altLang="en-US" dirty="0"/>
              <a:t>赛题简介</a:t>
            </a:r>
            <a:endParaRPr dirty="0"/>
          </a:p>
        </p:txBody>
      </p:sp>
      <p:sp>
        <p:nvSpPr>
          <p:cNvPr id="357" name="文本框 1"/>
          <p:cNvSpPr txBox="1"/>
          <p:nvPr/>
        </p:nvSpPr>
        <p:spPr>
          <a:xfrm>
            <a:off x="9885636" y="6092973"/>
            <a:ext cx="1056612" cy="1280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9525" tIns="49525" rIns="49525" bIns="49525" anchor="ctr">
            <a:spAutoFit/>
          </a:bodyPr>
          <a:lstStyle>
            <a:lvl1pPr algn="l" defTabSz="490713">
              <a:lnSpc>
                <a:spcPct val="110000"/>
              </a:lnSpc>
              <a:defRPr sz="6000">
                <a:solidFill>
                  <a:srgbClr val="DCDEE0"/>
                </a:solidFill>
                <a:latin typeface="Alibaba Sans Heavy"/>
                <a:ea typeface="Alibaba Sans Heavy"/>
                <a:cs typeface="Alibaba Sans Heavy"/>
                <a:sym typeface="Alibaba Sans Heavy"/>
              </a:defRPr>
            </a:lvl1pPr>
          </a:lstStyle>
          <a:p>
            <a:r>
              <a:t>02</a:t>
            </a:r>
          </a:p>
        </p:txBody>
      </p:sp>
      <p:sp>
        <p:nvSpPr>
          <p:cNvPr id="358" name="IT基础设施云化"/>
          <p:cNvSpPr txBox="1"/>
          <p:nvPr/>
        </p:nvSpPr>
        <p:spPr>
          <a:xfrm>
            <a:off x="11057482" y="6304776"/>
            <a:ext cx="2621800" cy="8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222" tIns="28222" rIns="28222" bIns="28222">
            <a:spAutoFit/>
          </a:bodyPr>
          <a:lstStyle>
            <a:lvl1pPr algn="l" defTabSz="458610"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zh-CN" altLang="en-US" dirty="0"/>
              <a:t>算法设计</a:t>
            </a:r>
            <a:endParaRPr dirty="0"/>
          </a:p>
        </p:txBody>
      </p:sp>
      <p:sp>
        <p:nvSpPr>
          <p:cNvPr id="359" name="文本框 1"/>
          <p:cNvSpPr txBox="1"/>
          <p:nvPr/>
        </p:nvSpPr>
        <p:spPr>
          <a:xfrm>
            <a:off x="9885636" y="9147783"/>
            <a:ext cx="1056612" cy="1280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9525" tIns="49525" rIns="49525" bIns="49525" anchor="ctr">
            <a:spAutoFit/>
          </a:bodyPr>
          <a:lstStyle>
            <a:lvl1pPr algn="l" defTabSz="490713">
              <a:lnSpc>
                <a:spcPct val="110000"/>
              </a:lnSpc>
              <a:defRPr sz="6000">
                <a:solidFill>
                  <a:srgbClr val="DCDEE0"/>
                </a:solidFill>
                <a:latin typeface="Alibaba Sans Heavy"/>
                <a:ea typeface="Alibaba Sans Heavy"/>
                <a:cs typeface="Alibaba Sans Heavy"/>
                <a:sym typeface="Alibaba Sans Heavy"/>
              </a:defRPr>
            </a:lvl1pPr>
          </a:lstStyle>
          <a:p>
            <a:r>
              <a:t>03</a:t>
            </a:r>
          </a:p>
        </p:txBody>
      </p:sp>
      <p:sp>
        <p:nvSpPr>
          <p:cNvPr id="360" name="IT基础设施云化"/>
          <p:cNvSpPr txBox="1"/>
          <p:nvPr/>
        </p:nvSpPr>
        <p:spPr>
          <a:xfrm>
            <a:off x="11057482" y="9334186"/>
            <a:ext cx="2621800" cy="8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222" tIns="28222" rIns="28222" bIns="28222">
            <a:spAutoFit/>
          </a:bodyPr>
          <a:lstStyle>
            <a:lvl1pPr algn="l" defTabSz="458610"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zh-CN" altLang="en-US" dirty="0"/>
              <a:t>应用开发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矩形"/>
          <p:cNvSpPr/>
          <p:nvPr/>
        </p:nvSpPr>
        <p:spPr>
          <a:xfrm>
            <a:off x="3242819" y="3868806"/>
            <a:ext cx="11144168" cy="51259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203200" dir="5400000" rotWithShape="0">
              <a:srgbClr val="000000">
                <a:alpha val="13200"/>
              </a:srgbClr>
            </a:outerShdw>
          </a:effectLst>
        </p:spPr>
        <p:txBody>
          <a:bodyPr lIns="30197" tIns="30197" rIns="30197" bIns="30197" anchor="ctr"/>
          <a:lstStyle/>
          <a:p>
            <a:pPr defTabSz="490713">
              <a:defRPr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363" name="云上驱动新未来"/>
          <p:cNvSpPr txBox="1"/>
          <p:nvPr/>
        </p:nvSpPr>
        <p:spPr>
          <a:xfrm>
            <a:off x="3775145" y="4627681"/>
            <a:ext cx="10006448" cy="125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7" tIns="22577" rIns="22577" bIns="22577"/>
          <a:lstStyle>
            <a:lvl1pPr algn="l" defTabSz="366888">
              <a:defRPr sz="8000">
                <a:solidFill>
                  <a:srgbClr val="53585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r>
              <a:rPr lang="zh-CN" altLang="en-US" dirty="0"/>
              <a:t>赛题简介</a:t>
            </a:r>
            <a:endParaRPr dirty="0"/>
          </a:p>
        </p:txBody>
      </p:sp>
      <p:sp>
        <p:nvSpPr>
          <p:cNvPr id="364" name="New Future on Cloud"/>
          <p:cNvSpPr txBox="1"/>
          <p:nvPr/>
        </p:nvSpPr>
        <p:spPr>
          <a:xfrm>
            <a:off x="3783910" y="5938992"/>
            <a:ext cx="2563115" cy="422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23" tIns="14223" rIns="14223" bIns="14223">
            <a:spAutoFit/>
          </a:bodyPr>
          <a:lstStyle>
            <a:lvl1pPr algn="l" defTabSz="219455"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dirty="0"/>
              <a:t>New Future on Cloud</a:t>
            </a:r>
          </a:p>
        </p:txBody>
      </p:sp>
      <p:sp>
        <p:nvSpPr>
          <p:cNvPr id="365" name="矩形"/>
          <p:cNvSpPr/>
          <p:nvPr/>
        </p:nvSpPr>
        <p:spPr>
          <a:xfrm>
            <a:off x="3809310" y="6828559"/>
            <a:ext cx="2729030" cy="5888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12700">
            <a:miter lim="400000"/>
          </a:ln>
        </p:spPr>
        <p:txBody>
          <a:bodyPr lIns="30197" tIns="30197" rIns="30197" bIns="30197" anchor="ctr"/>
          <a:lstStyle/>
          <a:p>
            <a:pPr defTabSz="490713">
              <a:defRPr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366" name="文本框 1"/>
          <p:cNvSpPr txBox="1"/>
          <p:nvPr/>
        </p:nvSpPr>
        <p:spPr>
          <a:xfrm>
            <a:off x="3809310" y="7149869"/>
            <a:ext cx="1625347" cy="1673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9525" tIns="49525" rIns="49525" bIns="49525" anchor="ctr">
            <a:spAutoFit/>
          </a:bodyPr>
          <a:lstStyle>
            <a:lvl1pPr algn="l" defTabSz="490713">
              <a:lnSpc>
                <a:spcPct val="110000"/>
              </a:lnSpc>
              <a:defRPr sz="8000">
                <a:solidFill>
                  <a:srgbClr val="53585F"/>
                </a:solidFill>
                <a:latin typeface="Alibaba Sans Heavy"/>
                <a:ea typeface="Alibaba Sans Heavy"/>
                <a:cs typeface="Alibaba Sans Heavy"/>
                <a:sym typeface="Alibaba Sans Heavy"/>
              </a:defRPr>
            </a:lvl1pPr>
          </a:lstStyle>
          <a:p>
            <a:r>
              <a:t>01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例:云上驱动新未来"/>
          <p:cNvSpPr txBox="1"/>
          <p:nvPr/>
        </p:nvSpPr>
        <p:spPr>
          <a:xfrm>
            <a:off x="7064031" y="1249367"/>
            <a:ext cx="10255939" cy="153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7" tIns="22577" rIns="22577" bIns="22577"/>
          <a:lstStyle>
            <a:lvl1pPr defTabSz="366888">
              <a:defRPr sz="8000">
                <a:solidFill>
                  <a:srgbClr val="FFFFF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endParaRPr dirty="0"/>
          </a:p>
        </p:txBody>
      </p:sp>
      <p:sp>
        <p:nvSpPr>
          <p:cNvPr id="20" name="New Product Release">
            <a:extLst>
              <a:ext uri="{FF2B5EF4-FFF2-40B4-BE49-F238E27FC236}">
                <a16:creationId xmlns:a16="http://schemas.microsoft.com/office/drawing/2014/main" id="{53EDAFF2-1452-45B4-87BC-97AA8C079FCA}"/>
              </a:ext>
            </a:extLst>
          </p:cNvPr>
          <p:cNvSpPr txBox="1"/>
          <p:nvPr/>
        </p:nvSpPr>
        <p:spPr>
          <a:xfrm>
            <a:off x="1243414" y="2475210"/>
            <a:ext cx="2044937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en-US" altLang="zh-CN" dirty="0"/>
              <a:t>1.1  </a:t>
            </a:r>
            <a:r>
              <a:rPr lang="zh-CN" altLang="en-US" dirty="0"/>
              <a:t>人岗匹配问题</a:t>
            </a:r>
            <a:endParaRPr dirty="0"/>
          </a:p>
        </p:txBody>
      </p:sp>
      <p:sp>
        <p:nvSpPr>
          <p:cNvPr id="22" name="New Product Release">
            <a:extLst>
              <a:ext uri="{FF2B5EF4-FFF2-40B4-BE49-F238E27FC236}">
                <a16:creationId xmlns:a16="http://schemas.microsoft.com/office/drawing/2014/main" id="{7DEC84D1-E8B1-4BF3-BF0D-F809DAA5AB1B}"/>
              </a:ext>
            </a:extLst>
          </p:cNvPr>
          <p:cNvSpPr txBox="1"/>
          <p:nvPr/>
        </p:nvSpPr>
        <p:spPr>
          <a:xfrm>
            <a:off x="2609850" y="4203989"/>
            <a:ext cx="20449372" cy="117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 sz="3000"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zh-CN" altLang="en-US" dirty="0"/>
              <a:t>参赛者根据智联招聘抽样的经过脱敏的用户简历、职位信息和行为数据，训练排序模型，对求职者的职位候选集进行排序，尽可能使用人单位和求职者都满意的职位被优先推荐。</a:t>
            </a:r>
          </a:p>
        </p:txBody>
      </p:sp>
      <p:sp>
        <p:nvSpPr>
          <p:cNvPr id="24" name="New Product Release">
            <a:extLst>
              <a:ext uri="{FF2B5EF4-FFF2-40B4-BE49-F238E27FC236}">
                <a16:creationId xmlns:a16="http://schemas.microsoft.com/office/drawing/2014/main" id="{EFD6F867-C199-4DC0-84C8-BDBD0BA58216}"/>
              </a:ext>
            </a:extLst>
          </p:cNvPr>
          <p:cNvSpPr txBox="1"/>
          <p:nvPr/>
        </p:nvSpPr>
        <p:spPr>
          <a:xfrm>
            <a:off x="2609850" y="10402515"/>
            <a:ext cx="19806836" cy="61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 sz="3000"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zh-CN" altLang="en-US" dirty="0"/>
              <a:t>基于计算平台的产品自由搭配组合，在云端搭建应用，展示比赛成果。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New Product Release">
                <a:extLst>
                  <a:ext uri="{FF2B5EF4-FFF2-40B4-BE49-F238E27FC236}">
                    <a16:creationId xmlns:a16="http://schemas.microsoft.com/office/drawing/2014/main" id="{C9716893-DB40-4F76-852E-C768A4A8B162}"/>
                  </a:ext>
                </a:extLst>
              </p:cNvPr>
              <p:cNvSpPr txBox="1"/>
              <p:nvPr/>
            </p:nvSpPr>
            <p:spPr>
              <a:xfrm>
                <a:off x="2609850" y="6397818"/>
                <a:ext cx="20449372" cy="6760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 algn="l" defTabSz="821531">
                  <a:lnSpc>
                    <a:spcPct val="120000"/>
                  </a:lnSpc>
                  <a:defRPr sz="3000">
                    <a:solidFill>
                      <a:srgbClr val="DCDEE0"/>
                    </a:solidFill>
                    <a:latin typeface="AlibabaPuHuiTi-Medium"/>
                    <a:ea typeface="AlibabaPuHuiTi-Medium"/>
                    <a:cs typeface="AlibabaPuHuiTi-Medium"/>
                    <a:sym typeface="AlibabaPuHuiTi-Medium"/>
                  </a:defRPr>
                </a:lvl1pPr>
              </a:lstStyle>
              <a:p>
                <a:r>
                  <a:rPr lang="zh-CN" altLang="en-US" dirty="0"/>
                  <a:t>评价函数：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𝑀𝐴𝑃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0.3∗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𝑀𝐴𝑃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𝑑𝑒𝑙𝑖𝑣𝑒𝑟𝑒𝑑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+ 0.7∗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𝑀𝐴𝑃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𝑠𝑎𝑡𝑖𝑠𝑓𝑖𝑒𝑑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𝑀𝐴𝑃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𝑀𝑒𝑎𝑛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New Product Release">
                <a:extLst>
                  <a:ext uri="{FF2B5EF4-FFF2-40B4-BE49-F238E27FC236}">
                    <a16:creationId xmlns:a16="http://schemas.microsoft.com/office/drawing/2014/main" id="{C9716893-DB40-4F76-852E-C768A4A8B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50" y="6397818"/>
                <a:ext cx="20449372" cy="676083"/>
              </a:xfrm>
              <a:prstGeom prst="rect">
                <a:avLst/>
              </a:prstGeom>
              <a:blipFill>
                <a:blip r:embed="rId2"/>
                <a:stretch>
                  <a:fillRect l="-894" b="-2181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New Product Release">
            <a:extLst>
              <a:ext uri="{FF2B5EF4-FFF2-40B4-BE49-F238E27FC236}">
                <a16:creationId xmlns:a16="http://schemas.microsoft.com/office/drawing/2014/main" id="{50B57351-E692-4954-B6D2-BD4DF658F079}"/>
              </a:ext>
            </a:extLst>
          </p:cNvPr>
          <p:cNvSpPr txBox="1"/>
          <p:nvPr/>
        </p:nvSpPr>
        <p:spPr>
          <a:xfrm>
            <a:off x="1243414" y="8249257"/>
            <a:ext cx="2044937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en-US" altLang="zh-CN" dirty="0"/>
              <a:t>1.2  </a:t>
            </a:r>
            <a:r>
              <a:rPr lang="zh-CN" altLang="en-US" dirty="0"/>
              <a:t>应用开发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9186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例:云上驱动新未来"/>
          <p:cNvSpPr txBox="1"/>
          <p:nvPr/>
        </p:nvSpPr>
        <p:spPr>
          <a:xfrm>
            <a:off x="7064031" y="1249367"/>
            <a:ext cx="10255939" cy="153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7" tIns="22577" rIns="22577" bIns="22577"/>
          <a:lstStyle>
            <a:lvl1pPr defTabSz="366888">
              <a:defRPr sz="8000">
                <a:solidFill>
                  <a:srgbClr val="FFFFF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endParaRPr dirty="0"/>
          </a:p>
        </p:txBody>
      </p:sp>
      <p:sp>
        <p:nvSpPr>
          <p:cNvPr id="20" name="New Product Release">
            <a:extLst>
              <a:ext uri="{FF2B5EF4-FFF2-40B4-BE49-F238E27FC236}">
                <a16:creationId xmlns:a16="http://schemas.microsoft.com/office/drawing/2014/main" id="{53EDAFF2-1452-45B4-87BC-97AA8C079FCA}"/>
              </a:ext>
            </a:extLst>
          </p:cNvPr>
          <p:cNvSpPr txBox="1"/>
          <p:nvPr/>
        </p:nvSpPr>
        <p:spPr>
          <a:xfrm>
            <a:off x="1243414" y="2475210"/>
            <a:ext cx="2044937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en-US" altLang="zh-CN" dirty="0"/>
              <a:t>1.3  </a:t>
            </a:r>
            <a:r>
              <a:rPr lang="zh-CN" altLang="en-US" dirty="0"/>
              <a:t>难点分析</a:t>
            </a:r>
            <a:endParaRPr dirty="0"/>
          </a:p>
        </p:txBody>
      </p:sp>
      <p:sp>
        <p:nvSpPr>
          <p:cNvPr id="22" name="New Product Release">
            <a:extLst>
              <a:ext uri="{FF2B5EF4-FFF2-40B4-BE49-F238E27FC236}">
                <a16:creationId xmlns:a16="http://schemas.microsoft.com/office/drawing/2014/main" id="{7DEC84D1-E8B1-4BF3-BF0D-F809DAA5AB1B}"/>
              </a:ext>
            </a:extLst>
          </p:cNvPr>
          <p:cNvSpPr txBox="1"/>
          <p:nvPr/>
        </p:nvSpPr>
        <p:spPr>
          <a:xfrm>
            <a:off x="1967314" y="6228760"/>
            <a:ext cx="20449372" cy="61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 sz="3000"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用户行为稀疏。</a:t>
            </a:r>
          </a:p>
        </p:txBody>
      </p:sp>
      <p:sp>
        <p:nvSpPr>
          <p:cNvPr id="24" name="New Product Release">
            <a:extLst>
              <a:ext uri="{FF2B5EF4-FFF2-40B4-BE49-F238E27FC236}">
                <a16:creationId xmlns:a16="http://schemas.microsoft.com/office/drawing/2014/main" id="{EFD6F867-C199-4DC0-84C8-BDBD0BA58216}"/>
              </a:ext>
            </a:extLst>
          </p:cNvPr>
          <p:cNvSpPr txBox="1"/>
          <p:nvPr/>
        </p:nvSpPr>
        <p:spPr>
          <a:xfrm>
            <a:off x="1967314" y="9695566"/>
            <a:ext cx="20449372" cy="61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 sz="3000"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前端开发。</a:t>
            </a:r>
          </a:p>
        </p:txBody>
      </p:sp>
      <p:sp>
        <p:nvSpPr>
          <p:cNvPr id="25" name="New Product Release">
            <a:extLst>
              <a:ext uri="{FF2B5EF4-FFF2-40B4-BE49-F238E27FC236}">
                <a16:creationId xmlns:a16="http://schemas.microsoft.com/office/drawing/2014/main" id="{C9716893-DB40-4F76-852E-C768A4A8B162}"/>
              </a:ext>
            </a:extLst>
          </p:cNvPr>
          <p:cNvSpPr txBox="1"/>
          <p:nvPr/>
        </p:nvSpPr>
        <p:spPr>
          <a:xfrm>
            <a:off x="1967314" y="4713948"/>
            <a:ext cx="20449372" cy="61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 sz="3000"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求职者曝光职位相似性高，可利用字段较少。</a:t>
            </a:r>
          </a:p>
        </p:txBody>
      </p:sp>
      <p:sp>
        <p:nvSpPr>
          <p:cNvPr id="8" name="New Product Release">
            <a:extLst>
              <a:ext uri="{FF2B5EF4-FFF2-40B4-BE49-F238E27FC236}">
                <a16:creationId xmlns:a16="http://schemas.microsoft.com/office/drawing/2014/main" id="{E8A2F282-FF6A-495F-B837-23EEA8F7661B}"/>
              </a:ext>
            </a:extLst>
          </p:cNvPr>
          <p:cNvSpPr txBox="1"/>
          <p:nvPr/>
        </p:nvSpPr>
        <p:spPr>
          <a:xfrm>
            <a:off x="1967314" y="7827216"/>
            <a:ext cx="20449372" cy="61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 sz="3000"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数据局限。曝光位置和曝光时长，行为时间信息。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69D6F0-199E-4904-83AC-FE9DAC0A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311284"/>
            <a:ext cx="11992816" cy="64390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8137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矩形"/>
          <p:cNvSpPr/>
          <p:nvPr/>
        </p:nvSpPr>
        <p:spPr>
          <a:xfrm>
            <a:off x="3242819" y="3868806"/>
            <a:ext cx="11144168" cy="51259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203200" dir="5400000" rotWithShape="0">
              <a:srgbClr val="000000">
                <a:alpha val="13200"/>
              </a:srgbClr>
            </a:outerShdw>
          </a:effectLst>
        </p:spPr>
        <p:txBody>
          <a:bodyPr lIns="30197" tIns="30197" rIns="30197" bIns="30197" anchor="ctr"/>
          <a:lstStyle/>
          <a:p>
            <a:pPr marL="0" marR="0" lvl="0" indent="0" algn="ctr" defTabSz="49071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/>
              <a:sym typeface="Roboto Regular"/>
            </a:endParaRPr>
          </a:p>
        </p:txBody>
      </p:sp>
      <p:sp>
        <p:nvSpPr>
          <p:cNvPr id="363" name="云上驱动新未来"/>
          <p:cNvSpPr txBox="1"/>
          <p:nvPr/>
        </p:nvSpPr>
        <p:spPr>
          <a:xfrm>
            <a:off x="3775145" y="4627681"/>
            <a:ext cx="10006448" cy="125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77" tIns="22577" rIns="22577" bIns="22577"/>
          <a:lstStyle>
            <a:lvl1pPr algn="l" defTabSz="366888">
              <a:defRPr sz="8000">
                <a:solidFill>
                  <a:srgbClr val="53585F"/>
                </a:solidFill>
                <a:latin typeface="Alibaba-PuHuiTi-M"/>
                <a:ea typeface="Alibaba-PuHuiTi-M"/>
                <a:cs typeface="Alibaba-PuHuiTi-M"/>
                <a:sym typeface="Alibaba-PuHuiTi-M"/>
              </a:defRPr>
            </a:lvl1pPr>
          </a:lstStyle>
          <a:p>
            <a:pPr marL="0" marR="0" lvl="0" indent="0" algn="l" defTabSz="36688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Alibaba-PuHuiTi-M"/>
                <a:sym typeface="Alibaba-PuHuiTi-M"/>
              </a:rPr>
              <a:t>算法设计</a:t>
            </a:r>
            <a:endParaRPr kumimoji="0" sz="80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Alibaba-PuHuiTi-M"/>
              <a:sym typeface="Alibaba-PuHuiTi-M"/>
            </a:endParaRPr>
          </a:p>
        </p:txBody>
      </p:sp>
      <p:sp>
        <p:nvSpPr>
          <p:cNvPr id="364" name="New Future on Cloud"/>
          <p:cNvSpPr txBox="1"/>
          <p:nvPr/>
        </p:nvSpPr>
        <p:spPr>
          <a:xfrm>
            <a:off x="3783910" y="5938991"/>
            <a:ext cx="3531290" cy="459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4223" tIns="14223" rIns="14223" bIns="14223">
            <a:spAutoFit/>
          </a:bodyPr>
          <a:lstStyle>
            <a:lvl1pPr algn="l" defTabSz="219455"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pPr lvl="0"/>
            <a:r>
              <a:rPr lang="en-US" sz="2800" dirty="0"/>
              <a:t> Algorithm Design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Alibaba Sans"/>
              <a:sym typeface="Alibaba Sans"/>
            </a:endParaRPr>
          </a:p>
        </p:txBody>
      </p:sp>
      <p:sp>
        <p:nvSpPr>
          <p:cNvPr id="365" name="矩形"/>
          <p:cNvSpPr/>
          <p:nvPr/>
        </p:nvSpPr>
        <p:spPr>
          <a:xfrm>
            <a:off x="3809310" y="6828559"/>
            <a:ext cx="2729030" cy="58883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12700">
            <a:miter lim="400000"/>
          </a:ln>
        </p:spPr>
        <p:txBody>
          <a:bodyPr lIns="30197" tIns="30197" rIns="30197" bIns="30197" anchor="ctr"/>
          <a:lstStyle/>
          <a:p>
            <a:pPr marL="0" marR="0" lvl="0" indent="0" algn="ctr" defTabSz="49071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/>
              <a:sym typeface="Roboto Regular"/>
            </a:endParaRPr>
          </a:p>
        </p:txBody>
      </p:sp>
      <p:sp>
        <p:nvSpPr>
          <p:cNvPr id="366" name="文本框 1"/>
          <p:cNvSpPr txBox="1"/>
          <p:nvPr/>
        </p:nvSpPr>
        <p:spPr>
          <a:xfrm>
            <a:off x="3809310" y="7293534"/>
            <a:ext cx="1625347" cy="1386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9525" tIns="49525" rIns="49525" bIns="49525" anchor="ctr">
            <a:spAutoFit/>
          </a:bodyPr>
          <a:lstStyle>
            <a:lvl1pPr algn="l" defTabSz="490713">
              <a:lnSpc>
                <a:spcPct val="110000"/>
              </a:lnSpc>
              <a:defRPr sz="8000">
                <a:solidFill>
                  <a:srgbClr val="53585F"/>
                </a:solidFill>
                <a:latin typeface="Alibaba Sans Heavy"/>
                <a:ea typeface="Alibaba Sans Heavy"/>
                <a:cs typeface="Alibaba Sans Heavy"/>
                <a:sym typeface="Alibaba Sans Heavy"/>
              </a:defRPr>
            </a:lvl1pPr>
          </a:lstStyle>
          <a:p>
            <a:pPr marL="0" marR="0" lvl="0" indent="0" algn="l" defTabSz="490713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Alibaba Sans Heavy"/>
                <a:sym typeface="Alibaba Sans Heavy"/>
              </a:rPr>
              <a:t>0</a:t>
            </a:r>
            <a:r>
              <a:rPr kumimoji="0" lang="en-US" altLang="zh-CN" sz="8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Alibaba Sans Heavy"/>
                <a:sym typeface="Alibaba Sans Heavy"/>
              </a:rPr>
              <a:t>2</a:t>
            </a:r>
            <a:endParaRPr kumimoji="0" sz="80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Alibaba Sans Heavy"/>
              <a:sym typeface="Alibaba Sans Heavy"/>
            </a:endParaRPr>
          </a:p>
        </p:txBody>
      </p:sp>
    </p:spTree>
    <p:extLst>
      <p:ext uri="{BB962C8B-B14F-4D97-AF65-F5344CB8AC3E}">
        <p14:creationId xmlns:p14="http://schemas.microsoft.com/office/powerpoint/2010/main" val="33405743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New Product Release"/>
          <p:cNvSpPr txBox="1"/>
          <p:nvPr/>
        </p:nvSpPr>
        <p:spPr>
          <a:xfrm>
            <a:off x="1965085" y="4128656"/>
            <a:ext cx="21801470" cy="283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/>
              <a:t>剔除单一值、缺失值比例过大的字段。如</a:t>
            </a:r>
            <a:r>
              <a:rPr lang="en-US" altLang="zh-CN" dirty="0" err="1"/>
              <a:t>company_name</a:t>
            </a:r>
            <a:r>
              <a:rPr lang="zh-CN" altLang="en-US" dirty="0"/>
              <a:t>，</a:t>
            </a:r>
            <a:r>
              <a:rPr lang="en-US" altLang="zh-CN" dirty="0" err="1"/>
              <a:t>max_edu_level</a:t>
            </a:r>
            <a:r>
              <a:rPr lang="zh-CN" altLang="en-US" dirty="0"/>
              <a:t>等。</a:t>
            </a:r>
            <a:endParaRPr lang="en-US" altLang="zh-CN" dirty="0"/>
          </a:p>
          <a:p>
            <a:pPr algn="l"/>
            <a:endParaRPr lang="en-US" altLang="zh-CN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b="1" dirty="0"/>
              <a:t>数值、类别特征</a:t>
            </a:r>
            <a:r>
              <a:rPr lang="zh-CN" altLang="en-US" dirty="0"/>
              <a:t>：</a:t>
            </a:r>
            <a:r>
              <a:rPr lang="en-US" altLang="zh-CN" dirty="0"/>
              <a:t>1.  </a:t>
            </a:r>
            <a:r>
              <a:rPr lang="zh-CN" altLang="en-US" dirty="0"/>
              <a:t>观察各个特征的分布，异常值等，进行离散化，缺失值填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/>
            <a:r>
              <a:rPr lang="en-US" altLang="zh-CN" dirty="0"/>
              <a:t>				   2.  </a:t>
            </a:r>
            <a:r>
              <a:rPr lang="zh-CN" altLang="en-US" dirty="0"/>
              <a:t>高维类别特征，如</a:t>
            </a:r>
            <a:r>
              <a:rPr lang="en-US" altLang="zh-CN" dirty="0" err="1"/>
              <a:t>city_id</a:t>
            </a:r>
            <a:r>
              <a:rPr lang="zh-CN" altLang="en-US" dirty="0"/>
              <a:t>，</a:t>
            </a:r>
            <a:r>
              <a:rPr lang="en-US" altLang="zh-CN" dirty="0" err="1"/>
              <a:t>jd_type_id</a:t>
            </a:r>
            <a:r>
              <a:rPr lang="zh-CN" altLang="en-US" dirty="0"/>
              <a:t>等进行均值编码（</a:t>
            </a:r>
            <a:r>
              <a:rPr lang="en-US" altLang="zh-CN" dirty="0"/>
              <a:t>Target Encoding</a:t>
            </a:r>
            <a:r>
              <a:rPr lang="zh-CN" altLang="en-US" dirty="0"/>
              <a:t>）转化为数值特征。</a:t>
            </a:r>
            <a:endParaRPr lang="en-US" altLang="zh-CN" dirty="0"/>
          </a:p>
          <a:p>
            <a:pPr algn="l"/>
            <a:r>
              <a:rPr lang="en-US" altLang="zh-CN" dirty="0"/>
              <a:t>				        </a:t>
            </a:r>
            <a:r>
              <a:rPr lang="zh-CN" altLang="en-US" b="1" dirty="0"/>
              <a:t>特征离散化、降维</a:t>
            </a:r>
            <a:r>
              <a:rPr lang="zh-CN" altLang="en-US" dirty="0"/>
              <a:t>：对异常数据有更强的鲁棒性，模型会更加稳定。</a:t>
            </a:r>
            <a:endParaRPr lang="en-US" altLang="zh-CN" dirty="0"/>
          </a:p>
        </p:txBody>
      </p:sp>
      <p:sp>
        <p:nvSpPr>
          <p:cNvPr id="397" name="New Product Release"/>
          <p:cNvSpPr txBox="1"/>
          <p:nvPr/>
        </p:nvSpPr>
        <p:spPr>
          <a:xfrm>
            <a:off x="1801481" y="7935118"/>
            <a:ext cx="2078103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endParaRPr dirty="0"/>
          </a:p>
        </p:txBody>
      </p:sp>
      <p:sp>
        <p:nvSpPr>
          <p:cNvPr id="5" name="New Product Release">
            <a:extLst>
              <a:ext uri="{FF2B5EF4-FFF2-40B4-BE49-F238E27FC236}">
                <a16:creationId xmlns:a16="http://schemas.microsoft.com/office/drawing/2014/main" id="{3295DB7C-6470-4817-829E-2718C1C50180}"/>
              </a:ext>
            </a:extLst>
          </p:cNvPr>
          <p:cNvSpPr txBox="1"/>
          <p:nvPr/>
        </p:nvSpPr>
        <p:spPr>
          <a:xfrm>
            <a:off x="1243414" y="2475210"/>
            <a:ext cx="2044937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Helvetica Light"/>
                <a:sym typeface="Helvetica Light"/>
              </a:rPr>
              <a:t>2.1  </a:t>
            </a:r>
            <a:r>
              <a:rPr lang="zh-CN" altLang="en-US" dirty="0">
                <a:solidFill>
                  <a:srgbClr val="000000"/>
                </a:solidFill>
                <a:latin typeface="Helvetica Light"/>
                <a:sym typeface="Helvetica Light"/>
              </a:rPr>
              <a:t>数据预处理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770C30-BE9A-438A-AF5E-452C33B5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85" y="10262890"/>
            <a:ext cx="21199451" cy="21599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23C16E33-4309-442F-97D7-FCD1A45DA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641221"/>
              </p:ext>
            </p:extLst>
          </p:nvPr>
        </p:nvGraphicFramePr>
        <p:xfrm>
          <a:off x="2378634" y="8097757"/>
          <a:ext cx="18760140" cy="1207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4460">
                  <a:extLst>
                    <a:ext uri="{9D8B030D-6E8A-4147-A177-3AD203B41FA5}">
                      <a16:colId xmlns:a16="http://schemas.microsoft.com/office/drawing/2014/main" val="2506719686"/>
                    </a:ext>
                  </a:extLst>
                </a:gridCol>
                <a:gridCol w="2084460">
                  <a:extLst>
                    <a:ext uri="{9D8B030D-6E8A-4147-A177-3AD203B41FA5}">
                      <a16:colId xmlns:a16="http://schemas.microsoft.com/office/drawing/2014/main" val="1267902373"/>
                    </a:ext>
                  </a:extLst>
                </a:gridCol>
                <a:gridCol w="2084460">
                  <a:extLst>
                    <a:ext uri="{9D8B030D-6E8A-4147-A177-3AD203B41FA5}">
                      <a16:colId xmlns:a16="http://schemas.microsoft.com/office/drawing/2014/main" val="1828476148"/>
                    </a:ext>
                  </a:extLst>
                </a:gridCol>
                <a:gridCol w="2084460">
                  <a:extLst>
                    <a:ext uri="{9D8B030D-6E8A-4147-A177-3AD203B41FA5}">
                      <a16:colId xmlns:a16="http://schemas.microsoft.com/office/drawing/2014/main" val="66698436"/>
                    </a:ext>
                  </a:extLst>
                </a:gridCol>
                <a:gridCol w="2084460">
                  <a:extLst>
                    <a:ext uri="{9D8B030D-6E8A-4147-A177-3AD203B41FA5}">
                      <a16:colId xmlns:a16="http://schemas.microsoft.com/office/drawing/2014/main" val="3479794946"/>
                    </a:ext>
                  </a:extLst>
                </a:gridCol>
                <a:gridCol w="2084460">
                  <a:extLst>
                    <a:ext uri="{9D8B030D-6E8A-4147-A177-3AD203B41FA5}">
                      <a16:colId xmlns:a16="http://schemas.microsoft.com/office/drawing/2014/main" val="1194778177"/>
                    </a:ext>
                  </a:extLst>
                </a:gridCol>
                <a:gridCol w="2084460">
                  <a:extLst>
                    <a:ext uri="{9D8B030D-6E8A-4147-A177-3AD203B41FA5}">
                      <a16:colId xmlns:a16="http://schemas.microsoft.com/office/drawing/2014/main" val="468943278"/>
                    </a:ext>
                  </a:extLst>
                </a:gridCol>
                <a:gridCol w="2084460">
                  <a:extLst>
                    <a:ext uri="{9D8B030D-6E8A-4147-A177-3AD203B41FA5}">
                      <a16:colId xmlns:a16="http://schemas.microsoft.com/office/drawing/2014/main" val="2128235174"/>
                    </a:ext>
                  </a:extLst>
                </a:gridCol>
                <a:gridCol w="2084460">
                  <a:extLst>
                    <a:ext uri="{9D8B030D-6E8A-4147-A177-3AD203B41FA5}">
                      <a16:colId xmlns:a16="http://schemas.microsoft.com/office/drawing/2014/main" val="1972182280"/>
                    </a:ext>
                  </a:extLst>
                </a:gridCol>
              </a:tblGrid>
              <a:tr h="603804">
                <a:tc>
                  <a:txBody>
                    <a:bodyPr/>
                    <a:lstStyle/>
                    <a:p>
                      <a:r>
                        <a:rPr lang="zh-CN" altLang="en-US" dirty="0"/>
                        <a:t>学历要求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博士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硕士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本科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大专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缺失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37062"/>
                  </a:ext>
                </a:extLst>
              </a:tr>
              <a:tr h="603804">
                <a:tc>
                  <a:txBody>
                    <a:bodyPr/>
                    <a:lstStyle/>
                    <a:p>
                      <a:r>
                        <a:rPr lang="zh-CN" altLang="en-US" dirty="0"/>
                        <a:t>岗位数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7226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283774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534606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58006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7637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6168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178037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018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23221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ew Product Release">
            <a:extLst>
              <a:ext uri="{FF2B5EF4-FFF2-40B4-BE49-F238E27FC236}">
                <a16:creationId xmlns:a16="http://schemas.microsoft.com/office/drawing/2014/main" id="{3295DB7C-6470-4817-829E-2718C1C50180}"/>
              </a:ext>
            </a:extLst>
          </p:cNvPr>
          <p:cNvSpPr txBox="1"/>
          <p:nvPr/>
        </p:nvSpPr>
        <p:spPr>
          <a:xfrm>
            <a:off x="1243414" y="2475210"/>
            <a:ext cx="2044937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Helvetica Light"/>
                <a:sym typeface="Helvetica Light"/>
              </a:rPr>
              <a:t>2.1  </a:t>
            </a:r>
            <a:r>
              <a:rPr lang="zh-CN" altLang="en-US" dirty="0">
                <a:solidFill>
                  <a:srgbClr val="000000"/>
                </a:solidFill>
                <a:latin typeface="Helvetica Light"/>
                <a:sym typeface="Helvetica Light"/>
              </a:rPr>
              <a:t>数据预处理</a:t>
            </a:r>
            <a:endParaRPr dirty="0"/>
          </a:p>
        </p:txBody>
      </p:sp>
      <p:sp>
        <p:nvSpPr>
          <p:cNvPr id="6" name="New Product Release">
            <a:extLst>
              <a:ext uri="{FF2B5EF4-FFF2-40B4-BE49-F238E27FC236}">
                <a16:creationId xmlns:a16="http://schemas.microsoft.com/office/drawing/2014/main" id="{9B3E5DFF-8F7A-4118-8D7B-EE100414B53F}"/>
              </a:ext>
            </a:extLst>
          </p:cNvPr>
          <p:cNvSpPr txBox="1"/>
          <p:nvPr/>
        </p:nvSpPr>
        <p:spPr>
          <a:xfrm>
            <a:off x="2500168" y="4332551"/>
            <a:ext cx="21801470" cy="3387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algn="l"/>
            <a:endParaRPr lang="en-US" altLang="zh-CN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b="1" dirty="0"/>
              <a:t>文本信息</a:t>
            </a:r>
            <a:r>
              <a:rPr lang="zh-CN" altLang="en-US" dirty="0"/>
              <a:t>： </a:t>
            </a:r>
            <a:endParaRPr lang="en-US" altLang="zh-CN" dirty="0"/>
          </a:p>
          <a:p>
            <a:pPr algn="l"/>
            <a:r>
              <a:rPr lang="en-US" altLang="zh-CN" dirty="0"/>
              <a:t>                      1.  </a:t>
            </a:r>
            <a:r>
              <a:rPr lang="zh-CN" altLang="en-US" dirty="0"/>
              <a:t>利用正则提取学历、年龄、工作经历等信息，对原有的特征值进行修正，如提取的学历信息跟原先的职位要求的</a:t>
            </a:r>
            <a:r>
              <a:rPr lang="en-US" altLang="zh-CN" dirty="0"/>
              <a:t>		                  </a:t>
            </a:r>
            <a:r>
              <a:rPr lang="zh-CN" altLang="en-US" dirty="0"/>
              <a:t>学历有</a:t>
            </a:r>
            <a:r>
              <a:rPr lang="en-US" altLang="zh-CN" dirty="0"/>
              <a:t>12%</a:t>
            </a:r>
            <a:r>
              <a:rPr lang="zh-CN" altLang="en-US" dirty="0"/>
              <a:t>是不一致的，进行修正后，学历特征的重要度明显上升。</a:t>
            </a:r>
            <a:endParaRPr lang="en-US" altLang="zh-CN" dirty="0"/>
          </a:p>
          <a:p>
            <a:pPr algn="l"/>
            <a:r>
              <a:rPr lang="en-US" altLang="zh-CN" dirty="0"/>
              <a:t>		   2.  </a:t>
            </a:r>
            <a:r>
              <a:rPr lang="zh-CN" altLang="en-US" dirty="0"/>
              <a:t>在</a:t>
            </a:r>
            <a:r>
              <a:rPr lang="en-US" altLang="zh-CN" dirty="0"/>
              <a:t>PAI</a:t>
            </a:r>
            <a:r>
              <a:rPr lang="zh-CN" altLang="en-US" dirty="0"/>
              <a:t>上进行分词和提取关键词。用于和其他特征做交叉，从而利用文本中的信息</a:t>
            </a:r>
            <a:r>
              <a:rPr lang="en-US" altLang="zh-CN" dirty="0"/>
              <a:t> </a:t>
            </a:r>
            <a:r>
              <a:rPr lang="zh-CN" altLang="en-US" dirty="0"/>
              <a:t>。比如文本中会有一些关键词，如</a:t>
            </a:r>
            <a:r>
              <a:rPr lang="en-US" altLang="zh-CN" dirty="0"/>
              <a:t>			</a:t>
            </a:r>
            <a:r>
              <a:rPr lang="zh-CN" altLang="en-US" dirty="0"/>
              <a:t>土木、建筑等蕴含一定的行业和职位信息。</a:t>
            </a:r>
            <a:endParaRPr lang="en-US" altLang="zh-CN" dirty="0"/>
          </a:p>
        </p:txBody>
      </p:sp>
      <p:sp>
        <p:nvSpPr>
          <p:cNvPr id="8" name="New Product Release">
            <a:extLst>
              <a:ext uri="{FF2B5EF4-FFF2-40B4-BE49-F238E27FC236}">
                <a16:creationId xmlns:a16="http://schemas.microsoft.com/office/drawing/2014/main" id="{3EE6F7A3-610D-43A7-A0AF-2475F8123579}"/>
              </a:ext>
            </a:extLst>
          </p:cNvPr>
          <p:cNvSpPr txBox="1"/>
          <p:nvPr/>
        </p:nvSpPr>
        <p:spPr>
          <a:xfrm>
            <a:off x="2804408" y="8599458"/>
            <a:ext cx="21192989" cy="179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algn="l"/>
            <a:endParaRPr lang="en-US" altLang="zh-CN" dirty="0"/>
          </a:p>
          <a:p>
            <a:pPr algn="l"/>
            <a:r>
              <a:rPr lang="zh-CN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任职要求：1、统招</a:t>
            </a:r>
            <a:r>
              <a:rPr lang="zh-CN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本科及以上学历</a:t>
            </a:r>
            <a:r>
              <a:rPr lang="zh-CN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；2、</a:t>
            </a:r>
            <a:r>
              <a:rPr lang="zh-CN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1-3年</a:t>
            </a:r>
            <a:r>
              <a:rPr lang="zh-CN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策划管理相关</a:t>
            </a:r>
            <a:r>
              <a:rPr lang="zh-CN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工作经验</a:t>
            </a:r>
            <a:r>
              <a:rPr lang="zh-CN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；3、能够独立承担策划单个专业模块的简单事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  </a:t>
            </a:r>
            <a:r>
              <a:rPr lang="zh-CN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务性工作；4、</a:t>
            </a:r>
            <a:r>
              <a:rPr lang="zh-CN" altLang="zh-CN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年龄不超过32岁</a:t>
            </a:r>
            <a:r>
              <a:rPr lang="zh-CN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5、具备TOP3地产公司相关工作经验者优先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21948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ew Product Release">
            <a:extLst>
              <a:ext uri="{FF2B5EF4-FFF2-40B4-BE49-F238E27FC236}">
                <a16:creationId xmlns:a16="http://schemas.microsoft.com/office/drawing/2014/main" id="{3295DB7C-6470-4817-829E-2718C1C50180}"/>
              </a:ext>
            </a:extLst>
          </p:cNvPr>
          <p:cNvSpPr txBox="1"/>
          <p:nvPr/>
        </p:nvSpPr>
        <p:spPr>
          <a:xfrm>
            <a:off x="1243414" y="2475210"/>
            <a:ext cx="2044937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821531">
              <a:lnSpc>
                <a:spcPct val="120000"/>
              </a:lnSpc>
              <a:defRPr>
                <a:solidFill>
                  <a:srgbClr val="DCDEE0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Helvetica Light"/>
                <a:sym typeface="Helvetica Light"/>
              </a:rPr>
              <a:t>2.2  </a:t>
            </a:r>
            <a:r>
              <a:rPr lang="zh-CN" altLang="en-US" dirty="0">
                <a:solidFill>
                  <a:srgbClr val="000000"/>
                </a:solidFill>
                <a:latin typeface="Helvetica Light"/>
                <a:sym typeface="Helvetica Light"/>
              </a:rPr>
              <a:t>特征提取</a:t>
            </a:r>
            <a:endParaRPr dirty="0"/>
          </a:p>
        </p:txBody>
      </p:sp>
      <p:sp>
        <p:nvSpPr>
          <p:cNvPr id="6" name="New Product Release">
            <a:extLst>
              <a:ext uri="{FF2B5EF4-FFF2-40B4-BE49-F238E27FC236}">
                <a16:creationId xmlns:a16="http://schemas.microsoft.com/office/drawing/2014/main" id="{9B3E5DFF-8F7A-4118-8D7B-EE100414B53F}"/>
              </a:ext>
            </a:extLst>
          </p:cNvPr>
          <p:cNvSpPr txBox="1"/>
          <p:nvPr/>
        </p:nvSpPr>
        <p:spPr>
          <a:xfrm>
            <a:off x="2285575" y="3761889"/>
            <a:ext cx="21801470" cy="726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821531">
              <a:lnSpc>
                <a:spcPct val="120000"/>
              </a:lnSpc>
              <a:defRPr sz="3000">
                <a:solidFill>
                  <a:srgbClr val="53585F"/>
                </a:solidFill>
                <a:latin typeface="AlibabaPuHuiTi-Regular"/>
                <a:ea typeface="AlibabaPuHuiTi-Regular"/>
                <a:cs typeface="AlibabaPuHuiTi-Regular"/>
                <a:sym typeface="AlibabaPuHuiTi-Regular"/>
              </a:defRPr>
            </a:lvl1pPr>
          </a:lstStyle>
          <a:p>
            <a:pPr algn="l"/>
            <a:endParaRPr lang="en-US" altLang="zh-CN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</a:p>
          <a:p>
            <a:pPr algn="l"/>
            <a:r>
              <a:rPr lang="en-US" altLang="zh-CN" dirty="0"/>
              <a:t>	</a:t>
            </a:r>
            <a:r>
              <a:rPr lang="zh-CN" altLang="en-US" dirty="0"/>
              <a:t>城市，行业，职位，薪水，学历，工作经历，曝光岗位数及相关统计特征等，预处理过后直接输入模型。</a:t>
            </a:r>
            <a:endParaRPr lang="en-US" altLang="zh-CN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dirty="0"/>
              <a:t>Item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</a:p>
          <a:p>
            <a:pPr algn="l"/>
            <a:r>
              <a:rPr lang="en-US" altLang="zh-CN" dirty="0"/>
              <a:t>	</a:t>
            </a:r>
            <a:r>
              <a:rPr lang="zh-CN" altLang="en-US" dirty="0"/>
              <a:t>城市，行业，职位，薪水，学历，工作经历，岗位满意率及相关统计特征等，预处理过后直接输入模型。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User-Item feature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两类特征的交叉特征及相关的统计特征。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交叉特征是提高我们推荐模型性能上限的</a:t>
            </a:r>
            <a:r>
              <a:rPr lang="zh-CN" altLang="en-US" b="1" dirty="0">
                <a:solidFill>
                  <a:schemeClr val="tx1"/>
                </a:solidFill>
              </a:rPr>
              <a:t>关键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高阶特征：经典的深度学习模型（</a:t>
            </a:r>
            <a:r>
              <a:rPr lang="en-US" altLang="zh-CN" dirty="0" err="1">
                <a:solidFill>
                  <a:schemeClr val="tx1"/>
                </a:solidFill>
              </a:rPr>
              <a:t>DeepFM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 err="1"/>
              <a:t>DeepFFM</a:t>
            </a:r>
            <a:r>
              <a:rPr lang="zh-CN" altLang="en-US" dirty="0"/>
              <a:t>、</a:t>
            </a:r>
            <a:r>
              <a:rPr lang="en-US" altLang="zh-CN" dirty="0"/>
              <a:t>Deep Interest Network</a:t>
            </a:r>
            <a:r>
              <a:rPr lang="zh-CN" altLang="en-US" dirty="0"/>
              <a:t>等）。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/>
              <a:t>本次比赛采用传统机器学习模型，以人工设计和提取交叉特征（二阶）为主，我们团队采用的降维手段主要是均值编码</a:t>
            </a:r>
            <a:r>
              <a:rPr lang="en-US" altLang="zh-CN" dirty="0"/>
              <a:t>	</a:t>
            </a:r>
            <a:r>
              <a:rPr lang="zh-CN" altLang="en-US" dirty="0"/>
              <a:t>（</a:t>
            </a:r>
            <a:r>
              <a:rPr lang="en-US" altLang="zh-CN" dirty="0"/>
              <a:t>Target Encoding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164401357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9545</TotalTime>
  <Words>526</Words>
  <Application>Microsoft Office PowerPoint</Application>
  <PresentationFormat>自定义</PresentationFormat>
  <Paragraphs>142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Alibaba Sans</vt:lpstr>
      <vt:lpstr>Alibaba Sans Heavy</vt:lpstr>
      <vt:lpstr>Alibaba-PuHuiTi-M</vt:lpstr>
      <vt:lpstr>AlibabaPuHuiTi-Medium</vt:lpstr>
      <vt:lpstr>AlibabaPuHuiTi-Regular</vt:lpstr>
      <vt:lpstr>Helvetica Light</vt:lpstr>
      <vt:lpstr>Helvetica Neue</vt:lpstr>
      <vt:lpstr>Helvetica Neue Medium</vt:lpstr>
      <vt:lpstr>Roboto Bold</vt:lpstr>
      <vt:lpstr>Roboto Regular</vt:lpstr>
      <vt:lpstr>宋体</vt:lpstr>
      <vt:lpstr>Arial</vt:lpstr>
      <vt:lpstr>Cambria Math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yide huang</cp:lastModifiedBy>
  <cp:revision>80</cp:revision>
  <dcterms:modified xsi:type="dcterms:W3CDTF">2019-09-26T15:24:33Z</dcterms:modified>
</cp:coreProperties>
</file>